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Default Extension="vml" ContentType="application/vnd.openxmlformats-officedocument.vmlDrawing"/>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72" r:id="rId2"/>
    <p:sldId id="263" r:id="rId3"/>
    <p:sldId id="268" r:id="rId4"/>
    <p:sldId id="269" r:id="rId5"/>
    <p:sldId id="354" r:id="rId6"/>
    <p:sldId id="355" r:id="rId7"/>
    <p:sldId id="356" r:id="rId8"/>
    <p:sldId id="357" r:id="rId9"/>
    <p:sldId id="358" r:id="rId10"/>
    <p:sldId id="359" r:id="rId11"/>
    <p:sldId id="360" r:id="rId12"/>
    <p:sldId id="362" r:id="rId13"/>
    <p:sldId id="361" r:id="rId14"/>
    <p:sldId id="289" r:id="rId15"/>
    <p:sldId id="352" r:id="rId16"/>
    <p:sldId id="353" r:id="rId17"/>
    <p:sldId id="305" r:id="rId18"/>
    <p:sldId id="315" r:id="rId19"/>
    <p:sldId id="316" r:id="rId20"/>
    <p:sldId id="327" r:id="rId21"/>
    <p:sldId id="328" r:id="rId22"/>
    <p:sldId id="329" r:id="rId23"/>
    <p:sldId id="330" r:id="rId24"/>
    <p:sldId id="323" r:id="rId25"/>
    <p:sldId id="324" r:id="rId26"/>
    <p:sldId id="339" r:id="rId27"/>
    <p:sldId id="333" r:id="rId28"/>
    <p:sldId id="334" r:id="rId29"/>
    <p:sldId id="336" r:id="rId30"/>
    <p:sldId id="343" r:id="rId31"/>
    <p:sldId id="349" r:id="rId32"/>
    <p:sldId id="350" r:id="rId33"/>
    <p:sldId id="351" r:id="rId34"/>
    <p:sldId id="348" r:id="rId35"/>
    <p:sldId id="345" r:id="rId36"/>
    <p:sldId id="346" r:id="rId37"/>
    <p:sldId id="347" r:id="rId38"/>
    <p:sldId id="337" r:id="rId39"/>
    <p:sldId id="338" r:id="rId40"/>
  </p:sldIdLst>
  <p:sldSz cx="9144000" cy="6858000" type="screen4x3"/>
  <p:notesSz cx="6858000" cy="9144000"/>
  <p:defaultTextStyle>
    <a:defPPr>
      <a:defRPr lang="en-US"/>
    </a:defPPr>
    <a:lvl1pPr algn="l" rtl="0" fontAlgn="base">
      <a:lnSpc>
        <a:spcPct val="90000"/>
      </a:lnSpc>
      <a:spcBef>
        <a:spcPct val="20000"/>
      </a:spcBef>
      <a:spcAft>
        <a:spcPct val="0"/>
      </a:spcAft>
      <a:defRPr kern="1200">
        <a:solidFill>
          <a:schemeClr val="tx1"/>
        </a:solidFill>
        <a:latin typeface="Arial" charset="0"/>
        <a:ea typeface="+mn-ea"/>
        <a:cs typeface="Arial" charset="0"/>
      </a:defRPr>
    </a:lvl1pPr>
    <a:lvl2pPr marL="457200" algn="l" rtl="0" fontAlgn="base">
      <a:lnSpc>
        <a:spcPct val="90000"/>
      </a:lnSpc>
      <a:spcBef>
        <a:spcPct val="20000"/>
      </a:spcBef>
      <a:spcAft>
        <a:spcPct val="0"/>
      </a:spcAft>
      <a:defRPr kern="1200">
        <a:solidFill>
          <a:schemeClr val="tx1"/>
        </a:solidFill>
        <a:latin typeface="Arial" charset="0"/>
        <a:ea typeface="+mn-ea"/>
        <a:cs typeface="Arial" charset="0"/>
      </a:defRPr>
    </a:lvl2pPr>
    <a:lvl3pPr marL="914400" algn="l" rtl="0" fontAlgn="base">
      <a:lnSpc>
        <a:spcPct val="90000"/>
      </a:lnSpc>
      <a:spcBef>
        <a:spcPct val="20000"/>
      </a:spcBef>
      <a:spcAft>
        <a:spcPct val="0"/>
      </a:spcAft>
      <a:defRPr kern="1200">
        <a:solidFill>
          <a:schemeClr val="tx1"/>
        </a:solidFill>
        <a:latin typeface="Arial" charset="0"/>
        <a:ea typeface="+mn-ea"/>
        <a:cs typeface="Arial" charset="0"/>
      </a:defRPr>
    </a:lvl3pPr>
    <a:lvl4pPr marL="1371600" algn="l" rtl="0" fontAlgn="base">
      <a:lnSpc>
        <a:spcPct val="90000"/>
      </a:lnSpc>
      <a:spcBef>
        <a:spcPct val="20000"/>
      </a:spcBef>
      <a:spcAft>
        <a:spcPct val="0"/>
      </a:spcAft>
      <a:defRPr kern="1200">
        <a:solidFill>
          <a:schemeClr val="tx1"/>
        </a:solidFill>
        <a:latin typeface="Arial" charset="0"/>
        <a:ea typeface="+mn-ea"/>
        <a:cs typeface="Arial" charset="0"/>
      </a:defRPr>
    </a:lvl4pPr>
    <a:lvl5pPr marL="1828800" algn="l" rtl="0" fontAlgn="base">
      <a:lnSpc>
        <a:spcPct val="90000"/>
      </a:lnSpc>
      <a:spcBef>
        <a:spcPct val="2000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a:srgbClr val="0000CC"/>
    <a:srgbClr val="006600"/>
    <a:srgbClr val="000099"/>
    <a:srgbClr val="FFFF00"/>
    <a:srgbClr val="FF6600"/>
    <a:srgbClr val="FF0000"/>
    <a:srgbClr val="CC33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482" autoAdjust="0"/>
  </p:normalViewPr>
  <p:slideViewPr>
    <p:cSldViewPr>
      <p:cViewPr varScale="1">
        <p:scale>
          <a:sx n="68" d="100"/>
          <a:sy n="68" d="100"/>
        </p:scale>
        <p:origin x="-144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60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defRPr sz="1200">
                <a:latin typeface="Arial" charset="0"/>
                <a:cs typeface="Arial" charset="0"/>
              </a:defRPr>
            </a:lvl1pPr>
          </a:lstStyle>
          <a:p>
            <a:pPr>
              <a:defRPr/>
            </a:pPr>
            <a:endParaRPr lang="en-US"/>
          </a:p>
        </p:txBody>
      </p:sp>
      <p:sp>
        <p:nvSpPr>
          <p:cNvPr id="860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200">
                <a:latin typeface="Arial" charset="0"/>
                <a:cs typeface="Arial" charset="0"/>
              </a:defRPr>
            </a:lvl1pPr>
          </a:lstStyle>
          <a:p>
            <a:pPr>
              <a:defRPr/>
            </a:pPr>
            <a:endParaRPr lang="en-US"/>
          </a:p>
        </p:txBody>
      </p:sp>
      <p:sp>
        <p:nvSpPr>
          <p:cNvPr id="4198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60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60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defRPr sz="1200">
                <a:latin typeface="Arial" charset="0"/>
                <a:cs typeface="Arial" charset="0"/>
              </a:defRPr>
            </a:lvl1pPr>
          </a:lstStyle>
          <a:p>
            <a:pPr>
              <a:defRPr/>
            </a:pPr>
            <a:endParaRPr lang="en-US"/>
          </a:p>
        </p:txBody>
      </p:sp>
      <p:sp>
        <p:nvSpPr>
          <p:cNvPr id="860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defRPr sz="1200">
                <a:latin typeface="Arial" charset="0"/>
                <a:cs typeface="Arial" charset="0"/>
              </a:defRPr>
            </a:lvl1pPr>
          </a:lstStyle>
          <a:p>
            <a:pPr>
              <a:defRPr/>
            </a:pPr>
            <a:fld id="{661BA53F-A589-44C5-B3B0-9EDF0B7D5C0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47EDEF14-C90A-438E-A585-E1C434916564}" type="slidenum">
              <a:rPr lang="en-US" smtClean="0"/>
              <a:pPr/>
              <a:t>1</a:t>
            </a:fld>
            <a:endParaRPr lang="en-US" smtClean="0"/>
          </a:p>
        </p:txBody>
      </p:sp>
      <p:sp>
        <p:nvSpPr>
          <p:cNvPr id="43011" name="Rectangle 2"/>
          <p:cNvSpPr>
            <a:spLocks noRo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24304D95-DE71-42CD-A830-4EA208361B78}" type="slidenum">
              <a:rPr lang="en-US" smtClean="0"/>
              <a:pPr/>
              <a:t>19</a:t>
            </a:fld>
            <a:endParaRPr lang="en-US" smtClean="0"/>
          </a:p>
        </p:txBody>
      </p:sp>
      <p:sp>
        <p:nvSpPr>
          <p:cNvPr id="52227" name="Rectangle 2"/>
          <p:cNvSpPr>
            <a:spLocks noRo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EBFE58A1-B3EE-4192-B971-104C246AEE4B}" type="slidenum">
              <a:rPr lang="en-US" smtClean="0"/>
              <a:pPr/>
              <a:t>26</a:t>
            </a:fld>
            <a:endParaRPr lang="en-US" smtClean="0"/>
          </a:p>
        </p:txBody>
      </p:sp>
      <p:sp>
        <p:nvSpPr>
          <p:cNvPr id="53251" name="Rectangle 2"/>
          <p:cNvSpPr>
            <a:spLocks noRo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Rot="1" noChangeArrowheads="1" noTextEdit="1"/>
          </p:cNvSpPr>
          <p:nvPr>
            <p:ph type="sldImg"/>
          </p:nvPr>
        </p:nvSpPr>
        <p:spPr>
          <a:ln/>
        </p:spPr>
      </p:sp>
      <p:sp>
        <p:nvSpPr>
          <p:cNvPr id="5427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Rot="1" noChangeArrowheads="1" noTextEdit="1"/>
          </p:cNvSpPr>
          <p:nvPr>
            <p:ph type="sldImg"/>
          </p:nvPr>
        </p:nvSpPr>
        <p:spPr>
          <a:ln/>
        </p:spPr>
      </p:sp>
      <p:sp>
        <p:nvSpPr>
          <p:cNvPr id="5529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Rot="1" noChangeArrowheads="1" noTextEdit="1"/>
          </p:cNvSpPr>
          <p:nvPr>
            <p:ph type="sldImg"/>
          </p:nvPr>
        </p:nvSpPr>
        <p:spPr>
          <a:ln/>
        </p:spPr>
      </p:sp>
      <p:sp>
        <p:nvSpPr>
          <p:cNvPr id="5632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Rot="1" noChangeArrowheads="1" noTextEdit="1"/>
          </p:cNvSpPr>
          <p:nvPr>
            <p:ph type="sldImg"/>
          </p:nvPr>
        </p:nvSpPr>
        <p:spPr>
          <a:xfrm>
            <a:off x="1087438" y="914400"/>
            <a:ext cx="4878387" cy="3657600"/>
          </a:xfrm>
          <a:ln/>
        </p:spPr>
      </p:sp>
      <p:sp>
        <p:nvSpPr>
          <p:cNvPr id="57347" name="Rectangle 3"/>
          <p:cNvSpPr>
            <a:spLocks noGrp="1" noChangeArrowheads="1"/>
          </p:cNvSpPr>
          <p:nvPr>
            <p:ph type="body" idx="1"/>
          </p:nvPr>
        </p:nvSpPr>
        <p:spPr>
          <a:xfrm>
            <a:off x="852488" y="4724400"/>
            <a:ext cx="5348287" cy="3732213"/>
          </a:xfrm>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Rot="1" noChangeArrowheads="1" noTextEdit="1"/>
          </p:cNvSpPr>
          <p:nvPr>
            <p:ph type="sldImg"/>
          </p:nvPr>
        </p:nvSpPr>
        <p:spPr>
          <a:xfrm>
            <a:off x="1087438" y="914400"/>
            <a:ext cx="4878387" cy="3657600"/>
          </a:xfrm>
          <a:ln/>
        </p:spPr>
      </p:sp>
      <p:sp>
        <p:nvSpPr>
          <p:cNvPr id="58371" name="Rectangle 3"/>
          <p:cNvSpPr>
            <a:spLocks noGrp="1" noChangeArrowheads="1"/>
          </p:cNvSpPr>
          <p:nvPr>
            <p:ph type="body" idx="1"/>
          </p:nvPr>
        </p:nvSpPr>
        <p:spPr>
          <a:xfrm>
            <a:off x="852488" y="4724400"/>
            <a:ext cx="5348287" cy="3732213"/>
          </a:xfrm>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F0988B93-CD57-48EB-83A6-726CAAB62395}" type="slidenum">
              <a:rPr lang="en-US" smtClean="0"/>
              <a:pPr/>
              <a:t>2</a:t>
            </a:fld>
            <a:endParaRPr lang="en-US" smtClean="0"/>
          </a:p>
        </p:txBody>
      </p:sp>
      <p:sp>
        <p:nvSpPr>
          <p:cNvPr id="44035" name="Rectangle 2"/>
          <p:cNvSpPr>
            <a:spLocks noRo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A9439412-C697-4F71-83A3-25939A3241A2}" type="slidenum">
              <a:rPr lang="en-US" smtClean="0"/>
              <a:pPr/>
              <a:t>3</a:t>
            </a:fld>
            <a:endParaRPr lang="en-US" smtClean="0"/>
          </a:p>
        </p:txBody>
      </p:sp>
      <p:sp>
        <p:nvSpPr>
          <p:cNvPr id="45059" name="Rectangle 2"/>
          <p:cNvSpPr>
            <a:spLocks noRo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6BE35EB0-F0D6-4B57-A538-C3D67DA22EE0}" type="slidenum">
              <a:rPr lang="en-US" smtClean="0"/>
              <a:pPr/>
              <a:t>4</a:t>
            </a:fld>
            <a:endParaRPr lang="en-US" smtClean="0"/>
          </a:p>
        </p:txBody>
      </p:sp>
      <p:sp>
        <p:nvSpPr>
          <p:cNvPr id="46083" name="Rectangle 2"/>
          <p:cNvSpPr>
            <a:spLocks noRo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AADB1793-CB1A-4C90-AF44-75442DDE60F9}" type="slidenum">
              <a:rPr lang="en-US" smtClean="0"/>
              <a:pPr/>
              <a:t>5</a:t>
            </a:fld>
            <a:endParaRPr lang="en-US" smtClean="0"/>
          </a:p>
        </p:txBody>
      </p:sp>
      <p:sp>
        <p:nvSpPr>
          <p:cNvPr id="47107" name="Rectangle 2"/>
          <p:cNvSpPr>
            <a:spLocks noRo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C1C515B0-231A-4056-9E0F-E6E12B5075ED}" type="slidenum">
              <a:rPr lang="en-US" smtClean="0"/>
              <a:pPr/>
              <a:t>6</a:t>
            </a:fld>
            <a:endParaRPr lang="en-US" smtClean="0"/>
          </a:p>
        </p:txBody>
      </p:sp>
      <p:sp>
        <p:nvSpPr>
          <p:cNvPr id="48131" name="Rectangle 2"/>
          <p:cNvSpPr>
            <a:spLocks noRo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15CA8F51-6EAE-44F4-BF8A-DAB450D07691}" type="slidenum">
              <a:rPr lang="en-US" smtClean="0"/>
              <a:pPr/>
              <a:t>14</a:t>
            </a:fld>
            <a:endParaRPr lang="en-US" smtClean="0"/>
          </a:p>
        </p:txBody>
      </p:sp>
      <p:sp>
        <p:nvSpPr>
          <p:cNvPr id="49155" name="Rectangle 2"/>
          <p:cNvSpPr>
            <a:spLocks noRo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5D8837CB-37DD-4970-BEB7-50439FF7D58E}" type="slidenum">
              <a:rPr lang="en-US" smtClean="0"/>
              <a:pPr/>
              <a:t>17</a:t>
            </a:fld>
            <a:endParaRPr lang="en-US" smtClean="0"/>
          </a:p>
        </p:txBody>
      </p:sp>
      <p:sp>
        <p:nvSpPr>
          <p:cNvPr id="50179" name="Rectangle 2"/>
          <p:cNvSpPr>
            <a:spLocks noRo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DDAA1894-5E71-4C77-A5C7-1BF36E6BA07C}" type="slidenum">
              <a:rPr lang="en-US" smtClean="0"/>
              <a:pPr/>
              <a:t>18</a:t>
            </a:fld>
            <a:endParaRPr lang="en-US" smtClean="0"/>
          </a:p>
        </p:txBody>
      </p:sp>
      <p:sp>
        <p:nvSpPr>
          <p:cNvPr id="51203" name="Rectangle 2"/>
          <p:cNvSpPr>
            <a:spLocks noRo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I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72B823F-4411-4422-AB16-E771B133A00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C8902CB-AA8A-4E6A-B6ED-F3257EB0E64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2AB9377-1BAD-4C09-9548-BAB5C63A0335}"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IN"/>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B231EE3D-54D2-4DD5-BA5E-4618B35DB93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71C4828-59CC-44BC-B597-DFF5C1EDF12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77A2700-CA4B-44F9-8FC2-1565CB874E0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8621EEB-3BFC-487F-8FD0-D967264981F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4FEA884-4E0F-4A30-B17C-B27941174EB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601285E-ED81-498B-A65E-14E6A407D8A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27E2E4E-E861-43D6-BE15-542DAA3DCAA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B4D01EE-371C-48B4-B6C5-C4376EE3D3A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IN"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7FD49F7-F493-41AE-931D-F37807C7A17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defRPr sz="1400">
                <a:latin typeface="Arial" charset="0"/>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a:latin typeface="Arial" charset="0"/>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a:latin typeface="Arial" charset="0"/>
                <a:cs typeface="Arial" charset="0"/>
              </a:defRPr>
            </a:lvl1pPr>
          </a:lstStyle>
          <a:p>
            <a:pPr>
              <a:defRPr/>
            </a:pPr>
            <a:fld id="{223C2698-A1F6-4BDB-B925-6E257B27B0D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png"/><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Microsoft_Office_Excel_Chart1.xls"/></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economist.com/content/indian-summary" TargetMode="Externa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18.png"/></Relationships>
</file>

<file path=ppt/slides/_rels/slide28.xml.rels><?xml version="1.0" encoding="UTF-8" standalone="yes"?>
<Relationships xmlns="http://schemas.openxmlformats.org/package/2006/relationships"><Relationship Id="rId3" Type="http://schemas.openxmlformats.org/officeDocument/2006/relationships/hyperlink" Target="http://en.wikipedia.org/wiki/Image:Bologna_University_seal.jpg" TargetMode="External"/><Relationship Id="rId2" Type="http://schemas.openxmlformats.org/officeDocument/2006/relationships/notesSlide" Target="../notesSlides/notesSlide13.xml"/><Relationship Id="rId1" Type="http://schemas.openxmlformats.org/officeDocument/2006/relationships/slideLayout" Target="../slideLayouts/slideLayout12.xml"/><Relationship Id="rId6" Type="http://schemas.openxmlformats.org/officeDocument/2006/relationships/image" Target="../media/image20.jpeg"/><Relationship Id="rId5" Type="http://schemas.openxmlformats.org/officeDocument/2006/relationships/hyperlink" Target="http://en.wikipedia.org/wiki/Image:Oxford_University_Logo.jpg" TargetMode="External"/><Relationship Id="rId4" Type="http://schemas.openxmlformats.org/officeDocument/2006/relationships/image" Target="../media/image19.jpe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3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www.merriam-webster.com/dictionary/hil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www.merriam-webster.c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838200"/>
            <a:ext cx="7924800" cy="3048000"/>
          </a:xfrm>
        </p:spPr>
        <p:txBody>
          <a:bodyPr/>
          <a:lstStyle/>
          <a:p>
            <a:r>
              <a:rPr lang="en-US" sz="5400" smtClean="0">
                <a:solidFill>
                  <a:srgbClr val="FF9933"/>
                </a:solidFill>
              </a:rPr>
              <a:t/>
            </a:r>
            <a:br>
              <a:rPr lang="en-US" sz="5400" smtClean="0">
                <a:solidFill>
                  <a:srgbClr val="FF9933"/>
                </a:solidFill>
              </a:rPr>
            </a:br>
            <a:r>
              <a:rPr lang="en-US" sz="5400" b="1" i="1" smtClean="0"/>
              <a:t>Quality in Scientific</a:t>
            </a:r>
            <a:r>
              <a:rPr lang="en-IN" sz="5400" smtClean="0"/>
              <a:t/>
            </a:r>
            <a:br>
              <a:rPr lang="en-IN" sz="5400" smtClean="0"/>
            </a:br>
            <a:r>
              <a:rPr lang="en-US" sz="5400" b="1" i="1" smtClean="0"/>
              <a:t>Research</a:t>
            </a:r>
            <a:r>
              <a:rPr lang="en-IN" smtClean="0"/>
              <a:t/>
            </a:r>
            <a:br>
              <a:rPr lang="en-IN" smtClean="0"/>
            </a:br>
            <a:r>
              <a:rPr lang="en-US" b="1" smtClean="0">
                <a:solidFill>
                  <a:schemeClr val="hlink"/>
                </a:solidFill>
              </a:rPr>
              <a:t/>
            </a:r>
            <a:br>
              <a:rPr lang="en-US" b="1" smtClean="0">
                <a:solidFill>
                  <a:schemeClr val="hlink"/>
                </a:solidFill>
              </a:rPr>
            </a:br>
            <a:endParaRPr lang="en-US" b="1" smtClean="0">
              <a:solidFill>
                <a:schemeClr val="hlink"/>
              </a:solidFill>
            </a:endParaRPr>
          </a:p>
        </p:txBody>
      </p:sp>
      <p:sp>
        <p:nvSpPr>
          <p:cNvPr id="3075" name="Rectangle 3"/>
          <p:cNvSpPr>
            <a:spLocks noGrp="1" noChangeArrowheads="1"/>
          </p:cNvSpPr>
          <p:nvPr>
            <p:ph type="subTitle" idx="1"/>
          </p:nvPr>
        </p:nvSpPr>
        <p:spPr>
          <a:xfrm>
            <a:off x="1371600" y="4953000"/>
            <a:ext cx="6400800" cy="685800"/>
          </a:xfrm>
        </p:spPr>
        <p:txBody>
          <a:bodyPr/>
          <a:lstStyle/>
          <a:p>
            <a:pPr eaLnBrk="1" hangingPunct="1">
              <a:lnSpc>
                <a:spcPct val="80000"/>
              </a:lnSpc>
            </a:pPr>
            <a:r>
              <a:rPr lang="en-US" sz="2800" i="1" smtClean="0"/>
              <a:t>Gangan Prathap</a:t>
            </a:r>
          </a:p>
          <a:p>
            <a:pPr eaLnBrk="1" hangingPunct="1">
              <a:lnSpc>
                <a:spcPct val="80000"/>
              </a:lnSpc>
            </a:pPr>
            <a:r>
              <a:rPr lang="en-US" sz="2800" i="1" smtClean="0"/>
              <a:t>CSIR-NIIST, Thiruvananthapuram</a:t>
            </a:r>
            <a:endParaRPr lang="en-US" sz="2800" b="1"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
          <p:cNvSpPr>
            <a:spLocks noChangeArrowheads="1"/>
          </p:cNvSpPr>
          <p:nvPr/>
        </p:nvSpPr>
        <p:spPr bwMode="auto">
          <a:xfrm>
            <a:off x="1295400" y="1066800"/>
            <a:ext cx="6400800" cy="3478213"/>
          </a:xfrm>
          <a:prstGeom prst="rect">
            <a:avLst/>
          </a:prstGeom>
          <a:noFill/>
          <a:ln w="9525">
            <a:noFill/>
            <a:miter lim="800000"/>
            <a:headEnd/>
            <a:tailEnd/>
          </a:ln>
        </p:spPr>
        <p:txBody>
          <a:bodyPr>
            <a:spAutoFit/>
          </a:bodyPr>
          <a:lstStyle/>
          <a:p>
            <a:r>
              <a:rPr lang="en-IN" sz="3600"/>
              <a:t>"</a:t>
            </a:r>
            <a:r>
              <a:rPr lang="en-IN" sz="3600" i="1"/>
              <a:t>And what is good</a:t>
            </a:r>
            <a:r>
              <a:rPr lang="en-IN" sz="3600"/>
              <a:t>, </a:t>
            </a:r>
            <a:r>
              <a:rPr lang="en-IN" sz="3600" i="1"/>
              <a:t>Phaedrus</a:t>
            </a:r>
            <a:r>
              <a:rPr lang="en-IN" sz="3600"/>
              <a:t>, </a:t>
            </a:r>
            <a:r>
              <a:rPr lang="en-IN" sz="3600" i="1"/>
              <a:t>And what is not good - Need we ask anyone to tell us these things?</a:t>
            </a:r>
            <a:r>
              <a:rPr lang="en-IN" sz="3600"/>
              <a:t>" </a:t>
            </a:r>
          </a:p>
          <a:p>
            <a:endParaRPr lang="en-IN" sz="3600"/>
          </a:p>
          <a:p>
            <a:pPr algn="r"/>
            <a:r>
              <a:rPr lang="en-IN" sz="2000"/>
              <a:t>is the Socratic (and Platonic) wisdom …</a:t>
            </a:r>
          </a:p>
          <a:p>
            <a:pPr algn="r"/>
            <a:r>
              <a:rPr lang="en-US" sz="2000"/>
              <a:t>2300 years ago</a:t>
            </a:r>
            <a:endParaRPr lang="en-IN" sz="2000"/>
          </a:p>
        </p:txBody>
      </p:sp>
      <p:sp>
        <p:nvSpPr>
          <p:cNvPr id="12291" name="Rectangle 2"/>
          <p:cNvSpPr>
            <a:spLocks noChangeArrowheads="1"/>
          </p:cNvSpPr>
          <p:nvPr/>
        </p:nvSpPr>
        <p:spPr bwMode="auto">
          <a:xfrm>
            <a:off x="2819400" y="5334000"/>
            <a:ext cx="5410200" cy="369888"/>
          </a:xfrm>
          <a:prstGeom prst="rect">
            <a:avLst/>
          </a:prstGeom>
          <a:noFill/>
          <a:ln w="9525">
            <a:noFill/>
            <a:miter lim="800000"/>
            <a:headEnd/>
            <a:tailEnd/>
          </a:ln>
        </p:spPr>
        <p:txBody>
          <a:bodyPr>
            <a:spAutoFit/>
          </a:bodyPr>
          <a:lstStyle/>
          <a:p>
            <a:r>
              <a:rPr lang="en-IN"/>
              <a:t>http://www.moq.org/forum/Prathap/prathap1.html</a:t>
            </a:r>
          </a:p>
        </p:txBody>
      </p:sp>
      <p:pic>
        <p:nvPicPr>
          <p:cNvPr id="12292" name="Picture 2" descr="http://t3.gstatic.com/images?q=tbn:ANd9GcQjRpHxB6s3SXf6FiI3n4Ib2KcLG4MgACCZ-L-_U_TvsczTHhtx7Q"/>
          <p:cNvPicPr>
            <a:picLocks noChangeAspect="1" noChangeArrowheads="1"/>
          </p:cNvPicPr>
          <p:nvPr/>
        </p:nvPicPr>
        <p:blipFill>
          <a:blip r:embed="rId2" cstate="print"/>
          <a:srcRect/>
          <a:stretch>
            <a:fillRect/>
          </a:stretch>
        </p:blipFill>
        <p:spPr bwMode="auto">
          <a:xfrm>
            <a:off x="838200" y="3733800"/>
            <a:ext cx="1524000" cy="2028825"/>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p:cNvSpPr>
            <a:spLocks noChangeArrowheads="1"/>
          </p:cNvSpPr>
          <p:nvPr/>
        </p:nvSpPr>
        <p:spPr bwMode="auto">
          <a:xfrm>
            <a:off x="533400" y="1752600"/>
            <a:ext cx="4572000" cy="2924175"/>
          </a:xfrm>
          <a:prstGeom prst="rect">
            <a:avLst/>
          </a:prstGeom>
          <a:noFill/>
          <a:ln w="9525">
            <a:noFill/>
            <a:miter lim="800000"/>
            <a:headEnd/>
            <a:tailEnd/>
          </a:ln>
        </p:spPr>
        <p:txBody>
          <a:bodyPr>
            <a:spAutoFit/>
          </a:bodyPr>
          <a:lstStyle/>
          <a:p>
            <a:r>
              <a:rPr lang="en-IN" sz="4000"/>
              <a:t>“Quantity has a  quality all of its own.” </a:t>
            </a:r>
          </a:p>
          <a:p>
            <a:endParaRPr lang="en-IN" sz="4000"/>
          </a:p>
          <a:p>
            <a:r>
              <a:rPr lang="en-IN" sz="2400"/>
              <a:t>Stalin </a:t>
            </a:r>
          </a:p>
        </p:txBody>
      </p:sp>
      <p:pic>
        <p:nvPicPr>
          <p:cNvPr id="13315" name="Picture 2" descr="http://t1.gstatic.com/images?q=tbn:ANd9GcRtl8aPLh0FeG1jnZCUeLaOmhBGHkZgPxMPKOIcXTyyVNysUVQy"/>
          <p:cNvPicPr>
            <a:picLocks noChangeAspect="1" noChangeArrowheads="1"/>
          </p:cNvPicPr>
          <p:nvPr/>
        </p:nvPicPr>
        <p:blipFill>
          <a:blip r:embed="rId2" cstate="print"/>
          <a:srcRect/>
          <a:stretch>
            <a:fillRect/>
          </a:stretch>
        </p:blipFill>
        <p:spPr bwMode="auto">
          <a:xfrm>
            <a:off x="5141913" y="1676400"/>
            <a:ext cx="2779712" cy="32766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p:cNvSpPr>
            <a:spLocks noChangeArrowheads="1"/>
          </p:cNvSpPr>
          <p:nvPr/>
        </p:nvSpPr>
        <p:spPr bwMode="auto">
          <a:xfrm>
            <a:off x="533400" y="1752600"/>
            <a:ext cx="4572000" cy="3095625"/>
          </a:xfrm>
          <a:prstGeom prst="rect">
            <a:avLst/>
          </a:prstGeom>
          <a:noFill/>
          <a:ln w="9525">
            <a:noFill/>
            <a:miter lim="800000"/>
            <a:headEnd/>
            <a:tailEnd/>
          </a:ln>
        </p:spPr>
        <p:txBody>
          <a:bodyPr>
            <a:spAutoFit/>
          </a:bodyPr>
          <a:lstStyle/>
          <a:p>
            <a:r>
              <a:rPr lang="en-IN" sz="4000"/>
              <a:t>“First quantity, then   quality.” </a:t>
            </a:r>
          </a:p>
          <a:p>
            <a:endParaRPr lang="en-IN" sz="4000"/>
          </a:p>
          <a:p>
            <a:endParaRPr lang="en-IN" sz="2400"/>
          </a:p>
          <a:p>
            <a:endParaRPr lang="en-IN" sz="2400"/>
          </a:p>
          <a:p>
            <a:r>
              <a:rPr lang="en-IN" sz="2400"/>
              <a:t>Deng Xiaoping</a:t>
            </a:r>
          </a:p>
        </p:txBody>
      </p:sp>
      <p:sp>
        <p:nvSpPr>
          <p:cNvPr id="14339" name="AutoShape 2" descr="data:image/jpeg;base64,/9j/4AAQSkZJRgABAQAAAQABAAD/2wCEAAkGBxQTEhUUExQUFRUXGBcXGBcYFxcVFxcXFRcYHBcXFBcdHCggGBolHBwWITEhJSkrLi4uFx8zODMsNygtLisBCgoKDg0OGxAQGywkHCQsLCwsLCwsLCwsLCwsLCwsLCwsLCwsLCwsLCwsLCwsLCwsLCwsLCwsLCwsLCwsLCwsLP/AABEIANEA8QMBIgACEQEDEQH/xAAbAAABBQEBAAAAAAAAAAAAAAACAAEDBAUGB//EADoQAAEDAgMGBAQEBQQDAAAAAAEAAhEDBCExQQUSUWFx8AaBkaETIrHBMkLR4QcUFWLxM1JykkOCwv/EABkBAAIDAQAAAAAAAAAAAAAAAAECAAMEBf/EACYRAAMAAgICAgEEAwAAAAAAAAABAgMRITEEEhNBcSIjMlEFQoH/2gAMAwEAAhEDEQA/AO1aO+iIBCO/MolBhlnXoWmQs+8CFhk5u8GKksc0N4MUdi3FYcpsxvg6KyyWm1qzrJq0WhZaLBEIUZQqshG4pBOR36KE1RO7m7OP1RSb6CTQiaFz9z4haCdA0kOI0xj6wgt/EZ3hEEAjDOQSPwk8sfNaJ8dvsreRfR0jiOI01Gs/ohaZyxXPXtwWOLwZY7eAGuIBx5yI81RqbRlhDY3YJE4lsZyToJafVO/GT+xflOuKYLiW7RNMO+YkwJAJgQQByC2bHaTyYJk4OA4tOknzSvxX2g/Mvs3ZTKClWJwI9FMs1S5fJamn0NupiEaYpQkL0BUrwokQgEJy1OnRQGQkwnane1CigMdSb+HfJRyhJTChb6SDeCZQhoNHfRSAKMDvqpAF2TnDkLOvQtMrNvEtdDSc9d5qawCjuxipbIYrFlNmPo6G0V4FULRXVkosCUb3gCSY1WbtLbDWEsYQ58xiYDT/AHLMl0y8uJzkznyOIGWWAhWRgdcvoSrSNundfEY5zIET+LA4ajksXaDzTadw4nEkGSTrjn6KjV2i7eMSfKWuIzxaqlaqHk7xLTroMsDC1zEyUumzLrPIJnFpzx/EOupHPgjo3YA3AZAxacyIk4cOwifQmRmMfbPoVPQ2dG7EEExMcc++Sd3JFDZao3OAa4/K/FpP5TpBVEPhxa4RBxHI4HDgRh5LotkbC+T5jpIacZ4EcOvJaTdhNIAdpk7VJ88ob4aOH+LBNMwcm9d0gg9Th6lamx687kGDMDzmOmZK29p7DYYO7jhiNCNVjUtkOZUZumPmJOcThiO9VoxZoopvDaOxLgcBqMOgiT5mEmuzjEDVZlIP33AjPdA6EO/DxwHrC0KZHPHHLATks/mQWYGStToGlHK5pqI3qFysOaoSFAggIy1DKIFQhG4KMhTkICEyFIgEzwjQuTAIt1OjnmkoDRoNClaO+iBoUrR31XaRz2MRgs+9C0oWfeBLXQZOduxipLFDeZorLNYcptx9G/alZfjDbJoU2tZ/q1JDY/KBm77D9lqWwwXn/iHaTXXb35hkU2HPLPd85M9FXhj3v8ByVpEmyG1iTuyYwy3ie5zW1b16zflIiNRxPUrBtdtbuTW+cuPpK0ae13nEMaeW6tlozyaNXaQb/qM3+oIPrr6rOq24q40iYgkAnFp/tOo5KQbRLhDqZb/x+419FLRtgcW4T5EGOGiqb0XTOyrsy3JdlnmOBH7QumsrIN05qnYMmpvRB16jNbLSseW3s2Y5SRdpMAEAI9xVadRX6buKrTC1ogeyVGyzBIV4sSZgnnhiN7QbbJjmw4Tw5YYLPu7B1J0gg0+MxieOGa0xV5qYVwRBAIOmYW2cktaoy3D3tGD8PUQfMIWq/eWm7izFp/7A8J1CoArHmx+j46HitochR1ApSVG9UjohISCdyYIkDQuCcJORAQkKNwUrlEUyILcSQ73NMoA12BSBC0I2hdo5w5CoXoWiAs+9HfkhXQZ7OcvM0rI4or4YobPNYMptx9F7bN78G2qPBgwGg8C8xPlM+S8kfc44YaDpy4ZrvP4hXO7QpsH5nOJ/9Wx9SvNQ7HitPiylOyjPXOjQovOeXTNa1teDICcMy7Fc8GnzV60mRitFLaKofJ1ltVmDH2/VatCoRBPfVYlq04fN7LoLOmZCwZHo340XqTCCCIx0WuFVo0hgrD28FkfJpQTQpW1oVYFHKraLFyXadxOqN1RUGOU7SgmRyib+YA0PunbXdoPsqrieB+iOm89PdOmByjWs3bwLH5ERn9FjVRuucx2D2mD/AHN0f569VdtKoBmVP4htt5rKrfxD5SeRy9/st2NfLicvswZv27VGSXJiUzwo5XOLRyE4CYFFKKAximSJTApkAYhRuCllRuKINkW4ki3klCbNZqkAQN/RSN78yu2c4KFQvO+/JaAVC9QroaeznL3NBZ5or/NKyGKwZTbj6Of/AImn5aHV/wD8Lz6V6b/Ea13rVrxnTeD5O+X6lq8zZ9Fq8Z/tmbN/ItU2HpxK1LGjP6nTn7KpZNBx0AmFo0asndHnhqRmT6Ky2SJNzZrMBhK6O3+Uey57Z74IHfP7Lba+cNNOXVc3L2dLEuDTpVUfx8VRa7QJnHGfJZzRpGrSdKnDVl0bmM1dpVhEzgg0TRbbAU9MrB2ltJtOTKwqfigkwPVNMN9Cs7hz0C56y2i52JP7LUoXQyxPuh0NondUIk8Fbt9sh9HdjHEccsR9FnXjoaDMAmFX2XXbTrCm6ZcR0mcAVs8V+tc/Zk8mfdcF4vBEjEHJROR1ae69zRkCcOGPfqgcsdrVNCzyhBGCot5E1yULHKEp0yIo4KF6U9+iZxToAO6kgnomR0A2x+ql79lG39FIO/Ndk54SoXq0AqF9khXQ0nM32aeyzSv801nmsGU2Y+i7tm0+La1WalhjqBLfeF5PsXZjarj8RxZTbG8QJMnJo559F7TbiQuC8RbObSe5rRE/M7rH+FMOX13I6xK65KQ2ZbObFKo8H+6DOeeA4o7PZhYfmiRiY1581n1bMhgIwK0rOu7cbvfiA7CaqrXD2W/HO+tGh/Ty4fKQCIWhSt3fhOUKpY3Uj2WnRq66LPTZdC0GxTuaITbohPSaTnAHPUfUKotKFxXAy07zUNC8e4wO/NWdo0d0D7EH3zhZDqlSfla6OQTJbG0kadXZQePmd7qs/Y1Jv4TjwxxWVeXV5/4aUabznAkeUwFPs2wuSQ6tVkn8s5eYVnq1O2yr2TrWmT2MteWmfouotZMY5rMdsotfvglzTnPFb+zHtw+UZqltNlr4nZzu0LyKjvmkMJDROEjMlUqHiuh8QCo4EzmAflPEngtXbmz2hzmlsw4uwwBBMgniclkeG/DtAXJLmuc14MtduloxBw8wPJX4fX25M+X29dyuDsaslxcfzAH1AOHqgerVaz3KTADIb8k8s2/dU3lU5VqmZ51oCUgUJKQOKQLJAiKBpRFFCjOHfqo3JyVGSmQB0yCEkdAN9pUoKzm3H2UguO+q7G0YNF5Ub0o/5lZ97XS1Q0ox784oLN2KivauKaydisWU14zqLPJc54zs4O/o4e4z9oXQ2JUfiS1+JbvGoG8PL9pWdPVF+OtUcDfVN2nPLBUtkXBfIcNT+30Wjc0t6i1+e7gR04qnsofO4mIjDqStE69WX5t+6LVIbpiYV6hVOh/yqN3nKq07mOv+YSufYCejqaFVx1jvqtK0pcTJ6rlLe9V+ltM5Sqall0/qOkq7rsDj6qFlq05LIF2Srto48SqmtFyjgsVLEf7SUdK1OggKxQJ4qetVa0SSohG+SMUzukZ/qla0S0qlb3bqhO7g33PNaLDoShoDf0XrixFZuGDh7jRYlXZT6ZnDDiYI6LfpVwyDOJ0VDbG0iKzmPiCGuGH5XDDzz9Fc0nPt9lEVSr1XRo7NPxqZY6J3cCDOIyJWA4rZ8MkfEMFY94fnd/yd9Smy845r75RRS9cjRGUTUAciDlnIwy5LeUZKHeToUkcgcU28he5MhGFvp1BimRAV27Q5oxfrEZKkAK1fIL8Zs/1BVLy9VLFRPaSp8hPjIK1xJV/ZxVRltJWvY20Ku6LEjbsDgtJ9PeaQdQR6gqhaNWiCs4Thq1n8F7XjI4PbpOuHVZlzQY15ex3ymYbGInRdlthga75gNx0Y6B2oPCc/Vc/dWNODJA4ZJ4rk1vVTsyKmIw77hU30sVbpnAhOAD31V29C62VmMVmiiYzBE0AZoU9jQtE9IlatrXhYzblE27VNTs1Szo2XSztpXr3mGaGcdY0VJtyTgFepsERH6pVPqGmmZdt4nbTEPO6RnOCGr45pkhoPnj9VfvNlse2XAT091z154baXEgRzCulYq72ZclZV1o6Wz8TAkQeCl8U7cbVfRLAQWs3XHKTOH1PqszwzsRoqNDsZIz5YlWvH9h8OrDYGoHIp1jSl+vT4E+Tdr27N3wVtCawBMCCT5Yo6pkk8T9VheDrd4DqjsBBaOc5nvit54VOXiVP/AErtqrdIjBRByBxTbyoAGSgcUi5CUyFCaUnFDKEnvvonQjG30koSRFKdO2U/8ryWhSoqw2ih7FmzHNoh/lFt/BTfAQ9ibMinarRoUFZbRCnZTU3sjGpMhTyhChvrptKm57vwtBJ8kO+AHMfxC24KVI0Wn56gx/tZ+pXDWdYuoh2+4kPc12MxIDmeR+b/AKqltvaTq9Vz3ZuM9OAHQKjaXZZvDNrhBHMQQeoP1PFdeMCmNfZk+Z+210dRQq99FMKvfosOheiMNe/urVO5nvqqKx8m6ciaNNldWfxBYhuFp2FZVXLS2X4729EraeKs0rYHRGxoWnZW4IVDo0pGZcH4OJHmsqp4sa05+xXe0aDSIcAeMqptTYNIifhtI6DBSMkf7IptVv8ASzineMGmcHHVSUfEx3gCzPETHutb+i2pMOosjkBIUg2PaA4MaeoBVvvi/pg+PN/aKPh3xC+pWHw6W9GZ/Llqe8lt3dpUq1TUqkFzoAAwA0AC6HwZSofO1rADEYAAQZTXFqKd2R+VrRUHQjAespqluV68S2Uq1Nv25aRF8EMAYMm4eevuo6hUhfMk6qJ5WSq22xUQuKjTuTSkCEE5CZEUyFYxQFOSnTorYMpJ91JQBpM781KHd+yhB76J5SDk6QUYcmq12sBLiAOJUXJCcKC92iyi3eeY4DU9AsXaHidrcGCTxOXouL2ptI1DL3Fx5YxyA0WvF4tVzXCKbzJdHT3XjFxJFJjQP9zsT6Bcx4l29VqM3HPJBIkDAHyVB11Aho3ec4+ULHuapnOePcroRhiekZKyU+2ROdgopT1HKOVaKSMqx0UwuiO+iqOPffVNPfqg5Q820aLbzitSwvQub3kVKqQcFXWNUi6MzTO/pXa19n3sGF53bbUOq0WbcAgj0WK/Gf0dGPKnXJ6hbVxJnvDRXqb5XnWztvh0GZ5Lp7DaYzlY7xVPZoVK+i7ebPa44t6kYKk7ZsEbojitk3TSOf3VV9czGHIpFsdbNvwzbhjTAxynVQbXdNw88Gsb6Cfuj2FeAFw3hAbJPTVZL9sMe4un8RK3JXWD9JzcrU5eSV5hQOKI1AcjKjcViaa4YyewHJNCUopUSCJNvJnOTByOhWGnAQNKOUyEY0pJR3CSYBbdVAxJgcT7rLvNv025fMfQeq4y82s9xl8nqfoFSqXZPIc8Vtjw0v5FFZ39HV3Pid+kN91hXm13vMucTzJOHQf4WU+vH3OvFQuqc1pnFM9Iqdt9suVLoEYyTzy9FVe6VC548u80xdKs0JsInuVRuVNXqKo9yYUiJTEonjvvoo1Ajk999EwKYJ5UCMU8pnJgoQeUTXqJEFNBTLFK4LTIwW9YeJIADpXMnBJokxxVd4pvssjPUPg9At/FTdSrlbxXTjOSeC4GxotxLhMA55SpQ+MhHkqa8GOy5f5GnwdW/broIaY3hB6cPqqg2sW5rEbXPVK6OHBX48ahaRmy5Xb2zqrXbfAwtS227ODsV5tTuC05q/TvCRnHmmqJrilsrm3PTPTaF8x2sK0CvNaG0iIxK1rLbhy3iFlvwYf8XovnyqXaOyKYLnaPiEMdFU/Kcjw68l0FKqHCQZB1WLLgrH2aYyzfRI1E4oZQkqoZj73NJNPJJHQDy9tSMB35oHP0VZ1TDDsqJz13Dn7LNSr31UW/35qIu76ISoTZIXJxUUO+mlQAT3KKUZKjKJBHJAR36qRJwQIQp0W6hKgQUyMhMQoQFIot1PChACFbs6cgnUEHyVeFa2dWh0HIg/umnsS964LVaIkaqrUOSmrYGDgoiME9FcLQLaisky1USVPTOCQsKz07XlC8Y96JgVCFoVTCQrkHBV2uTEqANCpeFzYPRdH4E2sd74TieS4wuVnY1yWVmOyxCWpVLT+wy3PKPZQhKjoVd5oI1CNxXFc+r0zpJ7Wwd5JKQkgE8cY+PdOVDCIFds54bSlKAnNOFCBFCSnlLvVQAihKIJoUIMkCnKaFCDOTd9+iJqUKEALU0o4TEIkEUiE0QnD1ADsA3hvTuzjETHJQgwZUjnIXKBLxqh7Z1QvI4qnTeQp3VJhNvZX66BcipOTOTNQCDVGKCVLUGqiKAyGTkoUQQIC5M12Moio5UIeveHbjfoMdyWkSuU8C3M0Q3hPt/ldQ4rn+ZGsu/wC+TV49bj8cDz0STSEyylx44z7/AGT/ALJJLtGEb9vqjGfokkoQbRC39fqU6ShA+/ogbl6fdJJQgZ/RA/v3SSUAhNTpJKABH2Tnv3SSTEGGZ71QFJJKQTkgkkoQFShOkiiMZ2Xp9kTc0kkQA1UFXv3SSQZEAFIe/VJJAI36qE5pJKEO28B5DqV2x79kklj83ufwi/xen+WCkkksRpP/2Q=="/>
          <p:cNvSpPr>
            <a:spLocks noChangeAspect="1" noChangeArrowheads="1"/>
          </p:cNvSpPr>
          <p:nvPr/>
        </p:nvSpPr>
        <p:spPr bwMode="auto">
          <a:xfrm>
            <a:off x="155575" y="-130175"/>
            <a:ext cx="304800" cy="304800"/>
          </a:xfrm>
          <a:prstGeom prst="rect">
            <a:avLst/>
          </a:prstGeom>
          <a:noFill/>
          <a:ln w="9525">
            <a:noFill/>
            <a:miter lim="800000"/>
            <a:headEnd/>
            <a:tailEnd/>
          </a:ln>
        </p:spPr>
        <p:txBody>
          <a:bodyPr/>
          <a:lstStyle/>
          <a:p>
            <a:endParaRPr lang="en-IN"/>
          </a:p>
        </p:txBody>
      </p:sp>
      <p:sp>
        <p:nvSpPr>
          <p:cNvPr id="14340" name="AutoShape 4" descr="data:image/jpeg;base64,/9j/4AAQSkZJRgABAQAAAQABAAD/2wCEAAkGBxQTEhUUExQUFRUXGBcXGBcYFxcVFxcXFRcYHBcXFBcdHCggGBolHBwWITEhJSkrLi4uFx8zODMsNygtLisBCgoKDg0OGxAQGywkHCQsLCwsLCwsLCwsLCwsLCwsLCwsLCwsLCwsLCwsLCwsLCwsLCwsLCwsLCwsLCwsLCwsLP/AABEIANEA8QMBIgACEQEDEQH/xAAbAAABBQEBAAAAAAAAAAAAAAACAAEDBAUGB//EADoQAAEDAgMGBAQEBQQDAAAAAAEAAhEDBCExQQUSUWFx8AaBkaETIrHBMkLR4QcUFWLxM1JykkOCwv/EABkBAAIDAQAAAAAAAAAAAAAAAAECAAMEBf/EACYRAAMAAgICAgEEAwAAAAAAAAABAgMRITEEEhNBcSIjMlEFQoH/2gAMAwEAAhEDEQA/AO1aO+iIBCO/MolBhlnXoWmQs+8CFhk5u8GKksc0N4MUdi3FYcpsxvg6KyyWm1qzrJq0WhZaLBEIUZQqshG4pBOR36KE1RO7m7OP1RSb6CTQiaFz9z4haCdA0kOI0xj6wgt/EZ3hEEAjDOQSPwk8sfNaJ8dvsreRfR0jiOI01Gs/ohaZyxXPXtwWOLwZY7eAGuIBx5yI81RqbRlhDY3YJE4lsZyToJafVO/GT+xflOuKYLiW7RNMO+YkwJAJgQQByC2bHaTyYJk4OA4tOknzSvxX2g/Mvs3ZTKClWJwI9FMs1S5fJamn0NupiEaYpQkL0BUrwokQgEJy1OnRQGQkwnane1CigMdSb+HfJRyhJTChb6SDeCZQhoNHfRSAKMDvqpAF2TnDkLOvQtMrNvEtdDSc9d5qawCjuxipbIYrFlNmPo6G0V4FULRXVkosCUb3gCSY1WbtLbDWEsYQ58xiYDT/AHLMl0y8uJzkznyOIGWWAhWRgdcvoSrSNundfEY5zIET+LA4ajksXaDzTadw4nEkGSTrjn6KjV2i7eMSfKWuIzxaqlaqHk7xLTroMsDC1zEyUumzLrPIJnFpzx/EOupHPgjo3YA3AZAxacyIk4cOwifQmRmMfbPoVPQ2dG7EEExMcc++Sd3JFDZao3OAa4/K/FpP5TpBVEPhxa4RBxHI4HDgRh5LotkbC+T5jpIacZ4EcOvJaTdhNIAdpk7VJ88ob4aOH+LBNMwcm9d0gg9Th6lamx687kGDMDzmOmZK29p7DYYO7jhiNCNVjUtkOZUZumPmJOcThiO9VoxZoopvDaOxLgcBqMOgiT5mEmuzjEDVZlIP33AjPdA6EO/DxwHrC0KZHPHHLATks/mQWYGStToGlHK5pqI3qFysOaoSFAggIy1DKIFQhG4KMhTkICEyFIgEzwjQuTAIt1OjnmkoDRoNClaO+iBoUrR31XaRz2MRgs+9C0oWfeBLXQZOduxipLFDeZorLNYcptx9G/alZfjDbJoU2tZ/q1JDY/KBm77D9lqWwwXn/iHaTXXb35hkU2HPLPd85M9FXhj3v8ByVpEmyG1iTuyYwy3ie5zW1b16zflIiNRxPUrBtdtbuTW+cuPpK0ae13nEMaeW6tlozyaNXaQb/qM3+oIPrr6rOq24q40iYgkAnFp/tOo5KQbRLhDqZb/x+419FLRtgcW4T5EGOGiqb0XTOyrsy3JdlnmOBH7QumsrIN05qnYMmpvRB16jNbLSseW3s2Y5SRdpMAEAI9xVadRX6buKrTC1ogeyVGyzBIV4sSZgnnhiN7QbbJjmw4Tw5YYLPu7B1J0gg0+MxieOGa0xV5qYVwRBAIOmYW2cktaoy3D3tGD8PUQfMIWq/eWm7izFp/7A8J1CoArHmx+j46HitochR1ApSVG9UjohISCdyYIkDQuCcJORAQkKNwUrlEUyILcSQ73NMoA12BSBC0I2hdo5w5CoXoWiAs+9HfkhXQZ7OcvM0rI4or4YobPNYMptx9F7bN78G2qPBgwGg8C8xPlM+S8kfc44YaDpy4ZrvP4hXO7QpsH5nOJ/9Wx9SvNQ7HitPiylOyjPXOjQovOeXTNa1teDICcMy7Fc8GnzV60mRitFLaKofJ1ltVmDH2/VatCoRBPfVYlq04fN7LoLOmZCwZHo340XqTCCCIx0WuFVo0hgrD28FkfJpQTQpW1oVYFHKraLFyXadxOqN1RUGOU7SgmRyib+YA0PunbXdoPsqrieB+iOm89PdOmByjWs3bwLH5ERn9FjVRuucx2D2mD/AHN0f569VdtKoBmVP4htt5rKrfxD5SeRy9/st2NfLicvswZv27VGSXJiUzwo5XOLRyE4CYFFKKAximSJTApkAYhRuCllRuKINkW4ki3klCbNZqkAQN/RSN78yu2c4KFQvO+/JaAVC9QroaeznL3NBZ5or/NKyGKwZTbj6Of/AImn5aHV/wD8Lz6V6b/Ea13rVrxnTeD5O+X6lq8zZ9Fq8Z/tmbN/ItU2HpxK1LGjP6nTn7KpZNBx0AmFo0asndHnhqRmT6Ky2SJNzZrMBhK6O3+Uey57Z74IHfP7Lba+cNNOXVc3L2dLEuDTpVUfx8VRa7QJnHGfJZzRpGrSdKnDVl0bmM1dpVhEzgg0TRbbAU9MrB2ltJtOTKwqfigkwPVNMN9Cs7hz0C56y2i52JP7LUoXQyxPuh0NondUIk8Fbt9sh9HdjHEccsR9FnXjoaDMAmFX2XXbTrCm6ZcR0mcAVs8V+tc/Zk8mfdcF4vBEjEHJROR1ae69zRkCcOGPfqgcsdrVNCzyhBGCot5E1yULHKEp0yIo4KF6U9+iZxToAO6kgnomR0A2x+ql79lG39FIO/Ndk54SoXq0AqF9khXQ0nM32aeyzSv801nmsGU2Y+i7tm0+La1WalhjqBLfeF5PsXZjarj8RxZTbG8QJMnJo559F7TbiQuC8RbObSe5rRE/M7rH+FMOX13I6xK65KQ2ZbObFKo8H+6DOeeA4o7PZhYfmiRiY1581n1bMhgIwK0rOu7cbvfiA7CaqrXD2W/HO+tGh/Ty4fKQCIWhSt3fhOUKpY3Uj2WnRq66LPTZdC0GxTuaITbohPSaTnAHPUfUKotKFxXAy07zUNC8e4wO/NWdo0d0D7EH3zhZDqlSfla6OQTJbG0kadXZQePmd7qs/Y1Jv4TjwxxWVeXV5/4aUabznAkeUwFPs2wuSQ6tVkn8s5eYVnq1O2yr2TrWmT2MteWmfouotZMY5rMdsotfvglzTnPFb+zHtw+UZqltNlr4nZzu0LyKjvmkMJDROEjMlUqHiuh8QCo4EzmAflPEngtXbmz2hzmlsw4uwwBBMgniclkeG/DtAXJLmuc14MtduloxBw8wPJX4fX25M+X29dyuDsaslxcfzAH1AOHqgerVaz3KTADIb8k8s2/dU3lU5VqmZ51oCUgUJKQOKQLJAiKBpRFFCjOHfqo3JyVGSmQB0yCEkdAN9pUoKzm3H2UguO+q7G0YNF5Ub0o/5lZ97XS1Q0ox784oLN2KivauKaydisWU14zqLPJc54zs4O/o4e4z9oXQ2JUfiS1+JbvGoG8PL9pWdPVF+OtUcDfVN2nPLBUtkXBfIcNT+30Wjc0t6i1+e7gR04qnsofO4mIjDqStE69WX5t+6LVIbpiYV6hVOh/yqN3nKq07mOv+YSufYCejqaFVx1jvqtK0pcTJ6rlLe9V+ltM5Sqall0/qOkq7rsDj6qFlq05LIF2Srto48SqmtFyjgsVLEf7SUdK1OggKxQJ4qetVa0SSohG+SMUzukZ/qla0S0qlb3bqhO7g33PNaLDoShoDf0XrixFZuGDh7jRYlXZT6ZnDDiYI6LfpVwyDOJ0VDbG0iKzmPiCGuGH5XDDzz9Fc0nPt9lEVSr1XRo7NPxqZY6J3cCDOIyJWA4rZ8MkfEMFY94fnd/yd9Smy845r75RRS9cjRGUTUAciDlnIwy5LeUZKHeToUkcgcU28he5MhGFvp1BimRAV27Q5oxfrEZKkAK1fIL8Zs/1BVLy9VLFRPaSp8hPjIK1xJV/ZxVRltJWvY20Ku6LEjbsDgtJ9PeaQdQR6gqhaNWiCs4Thq1n8F7XjI4PbpOuHVZlzQY15ex3ymYbGInRdlthga75gNx0Y6B2oPCc/Vc/dWNODJA4ZJ4rk1vVTsyKmIw77hU30sVbpnAhOAD31V29C62VmMVmiiYzBE0AZoU9jQtE9IlatrXhYzblE27VNTs1Szo2XSztpXr3mGaGcdY0VJtyTgFepsERH6pVPqGmmZdt4nbTEPO6RnOCGr45pkhoPnj9VfvNlse2XAT091z154baXEgRzCulYq72ZclZV1o6Wz8TAkQeCl8U7cbVfRLAQWs3XHKTOH1PqszwzsRoqNDsZIz5YlWvH9h8OrDYGoHIp1jSl+vT4E+Tdr27N3wVtCawBMCCT5Yo6pkk8T9VheDrd4DqjsBBaOc5nvit54VOXiVP/AErtqrdIjBRByBxTbyoAGSgcUi5CUyFCaUnFDKEnvvonQjG30koSRFKdO2U/8ryWhSoqw2ih7FmzHNoh/lFt/BTfAQ9ibMinarRoUFZbRCnZTU3sjGpMhTyhChvrptKm57vwtBJ8kO+AHMfxC24KVI0Wn56gx/tZ+pXDWdYuoh2+4kPc12MxIDmeR+b/AKqltvaTq9Vz3ZuM9OAHQKjaXZZvDNrhBHMQQeoP1PFdeMCmNfZk+Z+210dRQq99FMKvfosOheiMNe/urVO5nvqqKx8m6ciaNNldWfxBYhuFp2FZVXLS2X4729EraeKs0rYHRGxoWnZW4IVDo0pGZcH4OJHmsqp4sa05+xXe0aDSIcAeMqptTYNIifhtI6DBSMkf7IptVv8ASzineMGmcHHVSUfEx3gCzPETHutb+i2pMOosjkBIUg2PaA4MaeoBVvvi/pg+PN/aKPh3xC+pWHw6W9GZ/Llqe8lt3dpUq1TUqkFzoAAwA0AC6HwZSofO1rADEYAAQZTXFqKd2R+VrRUHQjAespqluV68S2Uq1Nv25aRF8EMAYMm4eevuo6hUhfMk6qJ5WSq22xUQuKjTuTSkCEE5CZEUyFYxQFOSnTorYMpJ91JQBpM781KHd+yhB76J5SDk6QUYcmq12sBLiAOJUXJCcKC92iyi3eeY4DU9AsXaHidrcGCTxOXouL2ptI1DL3Fx5YxyA0WvF4tVzXCKbzJdHT3XjFxJFJjQP9zsT6Bcx4l29VqM3HPJBIkDAHyVB11Aho3ec4+ULHuapnOePcroRhiekZKyU+2ROdgopT1HKOVaKSMqx0UwuiO+iqOPffVNPfqg5Q820aLbzitSwvQub3kVKqQcFXWNUi6MzTO/pXa19n3sGF53bbUOq0WbcAgj0WK/Gf0dGPKnXJ6hbVxJnvDRXqb5XnWztvh0GZ5Lp7DaYzlY7xVPZoVK+i7ebPa44t6kYKk7ZsEbojitk3TSOf3VV9czGHIpFsdbNvwzbhjTAxynVQbXdNw88Gsb6Cfuj2FeAFw3hAbJPTVZL9sMe4un8RK3JXWD9JzcrU5eSV5hQOKI1AcjKjcViaa4YyewHJNCUopUSCJNvJnOTByOhWGnAQNKOUyEY0pJR3CSYBbdVAxJgcT7rLvNv025fMfQeq4y82s9xl8nqfoFSqXZPIc8Vtjw0v5FFZ39HV3Pid+kN91hXm13vMucTzJOHQf4WU+vH3OvFQuqc1pnFM9Iqdt9suVLoEYyTzy9FVe6VC548u80xdKs0JsInuVRuVNXqKo9yYUiJTEonjvvoo1Ajk999EwKYJ5UCMU8pnJgoQeUTXqJEFNBTLFK4LTIwW9YeJIADpXMnBJokxxVd4pvssjPUPg9At/FTdSrlbxXTjOSeC4GxotxLhMA55SpQ+MhHkqa8GOy5f5GnwdW/broIaY3hB6cPqqg2sW5rEbXPVK6OHBX48ahaRmy5Xb2zqrXbfAwtS227ODsV5tTuC05q/TvCRnHmmqJrilsrm3PTPTaF8x2sK0CvNaG0iIxK1rLbhy3iFlvwYf8XovnyqXaOyKYLnaPiEMdFU/Kcjw68l0FKqHCQZB1WLLgrH2aYyzfRI1E4oZQkqoZj73NJNPJJHQDy9tSMB35oHP0VZ1TDDsqJz13Dn7LNSr31UW/35qIu76ISoTZIXJxUUO+mlQAT3KKUZKjKJBHJAR36qRJwQIQp0W6hKgQUyMhMQoQFIot1PChACFbs6cgnUEHyVeFa2dWh0HIg/umnsS964LVaIkaqrUOSmrYGDgoiME9FcLQLaisky1USVPTOCQsKz07XlC8Y96JgVCFoVTCQrkHBV2uTEqANCpeFzYPRdH4E2sd74TieS4wuVnY1yWVmOyxCWpVLT+wy3PKPZQhKjoVd5oI1CNxXFc+r0zpJ7Wwd5JKQkgE8cY+PdOVDCIFds54bSlKAnNOFCBFCSnlLvVQAihKIJoUIMkCnKaFCDOTd9+iJqUKEALU0o4TEIkEUiE0QnD1ADsA3hvTuzjETHJQgwZUjnIXKBLxqh7Z1QvI4qnTeQp3VJhNvZX66BcipOTOTNQCDVGKCVLUGqiKAyGTkoUQQIC5M12Moio5UIeveHbjfoMdyWkSuU8C3M0Q3hPt/ldQ4rn+ZGsu/wC+TV49bj8cDz0STSEyylx44z7/AGT/ALJJLtGEb9vqjGfokkoQbRC39fqU6ShA+/ogbl6fdJJQgZ/RA/v3SSUAhNTpJKABH2Tnv3SSTEGGZ71QFJJKQTkgkkoQFShOkiiMZ2Xp9kTc0kkQA1UFXv3SSQZEAFIe/VJJAI36qE5pJKEO28B5DqV2x79kklj83ufwi/xen+WCkkksRpP/2Q=="/>
          <p:cNvSpPr>
            <a:spLocks noChangeAspect="1" noChangeArrowheads="1"/>
          </p:cNvSpPr>
          <p:nvPr/>
        </p:nvSpPr>
        <p:spPr bwMode="auto">
          <a:xfrm>
            <a:off x="307975" y="22225"/>
            <a:ext cx="304800" cy="304800"/>
          </a:xfrm>
          <a:prstGeom prst="rect">
            <a:avLst/>
          </a:prstGeom>
          <a:noFill/>
          <a:ln w="9525">
            <a:noFill/>
            <a:miter lim="800000"/>
            <a:headEnd/>
            <a:tailEnd/>
          </a:ln>
        </p:spPr>
        <p:txBody>
          <a:bodyPr/>
          <a:lstStyle/>
          <a:p>
            <a:endParaRPr lang="en-IN"/>
          </a:p>
        </p:txBody>
      </p:sp>
      <p:pic>
        <p:nvPicPr>
          <p:cNvPr id="14341" name="Picture 5"/>
          <p:cNvPicPr>
            <a:picLocks noChangeAspect="1" noChangeArrowheads="1"/>
          </p:cNvPicPr>
          <p:nvPr/>
        </p:nvPicPr>
        <p:blipFill>
          <a:blip r:embed="rId2" cstate="print"/>
          <a:srcRect/>
          <a:stretch>
            <a:fillRect/>
          </a:stretch>
        </p:blipFill>
        <p:spPr bwMode="auto">
          <a:xfrm>
            <a:off x="5105400" y="1752600"/>
            <a:ext cx="3570288" cy="3095625"/>
          </a:xfrm>
          <a:prstGeom prst="rect">
            <a:avLst/>
          </a:prstGeom>
          <a:noFill/>
          <a:ln w="9525" algn="ctr">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1"/>
          <p:cNvSpPr txBox="1">
            <a:spLocks noChangeArrowheads="1"/>
          </p:cNvSpPr>
          <p:nvPr/>
        </p:nvSpPr>
        <p:spPr bwMode="auto">
          <a:xfrm>
            <a:off x="838200" y="2667000"/>
            <a:ext cx="7772400" cy="708025"/>
          </a:xfrm>
          <a:prstGeom prst="rect">
            <a:avLst/>
          </a:prstGeom>
          <a:noFill/>
          <a:ln w="9525">
            <a:noFill/>
            <a:miter lim="800000"/>
            <a:headEnd/>
            <a:tailEnd/>
          </a:ln>
        </p:spPr>
        <p:txBody>
          <a:bodyPr>
            <a:spAutoFit/>
          </a:bodyPr>
          <a:lstStyle/>
          <a:p>
            <a:r>
              <a:rPr lang="en-US" sz="4000"/>
              <a:t>Excellence =  E(Quantity, quality)</a:t>
            </a:r>
            <a:endParaRPr lang="en-IN" sz="40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685800" y="838200"/>
            <a:ext cx="7772400" cy="1905000"/>
          </a:xfrm>
        </p:spPr>
        <p:txBody>
          <a:bodyPr/>
          <a:lstStyle/>
          <a:p>
            <a:pPr algn="l" eaLnBrk="1" hangingPunct="1"/>
            <a:r>
              <a:rPr lang="en-US" b="1" smtClean="0">
                <a:solidFill>
                  <a:schemeClr val="hlink"/>
                </a:solidFill>
              </a:rPr>
              <a:t/>
            </a:r>
            <a:br>
              <a:rPr lang="en-US" b="1" smtClean="0">
                <a:solidFill>
                  <a:schemeClr val="hlink"/>
                </a:solidFill>
              </a:rPr>
            </a:br>
            <a:r>
              <a:rPr lang="en-US" b="1" smtClean="0">
                <a:solidFill>
                  <a:schemeClr val="hlink"/>
                </a:solidFill>
              </a:rPr>
              <a:t/>
            </a:r>
            <a:br>
              <a:rPr lang="en-US" b="1" smtClean="0">
                <a:solidFill>
                  <a:schemeClr val="hlink"/>
                </a:solidFill>
              </a:rPr>
            </a:br>
            <a:r>
              <a:rPr lang="en-US" b="1" smtClean="0">
                <a:solidFill>
                  <a:schemeClr val="hlink"/>
                </a:solidFill>
              </a:rPr>
              <a:t>The assessment of Indian science </a:t>
            </a:r>
            <a:br>
              <a:rPr lang="en-US" b="1" smtClean="0">
                <a:solidFill>
                  <a:schemeClr val="hlink"/>
                </a:solidFill>
              </a:rPr>
            </a:br>
            <a:endParaRPr lang="en-US" b="1" smtClean="0">
              <a:solidFill>
                <a:schemeClr val="hlink"/>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p:cNvPicPr>
            <a:picLocks noChangeAspect="1" noChangeArrowheads="1"/>
          </p:cNvPicPr>
          <p:nvPr/>
        </p:nvPicPr>
        <p:blipFill>
          <a:blip r:embed="rId2" cstate="print"/>
          <a:srcRect/>
          <a:stretch>
            <a:fillRect/>
          </a:stretch>
        </p:blipFill>
        <p:spPr bwMode="auto">
          <a:xfrm>
            <a:off x="2432050" y="692150"/>
            <a:ext cx="5024438" cy="4681538"/>
          </a:xfrm>
          <a:prstGeom prst="rect">
            <a:avLst/>
          </a:prstGeom>
          <a:noFill/>
          <a:ln w="9525">
            <a:noFill/>
            <a:miter lim="800000"/>
            <a:headEnd/>
            <a:tailEnd/>
          </a:ln>
        </p:spPr>
      </p:pic>
      <p:pic>
        <p:nvPicPr>
          <p:cNvPr id="17411" name="Picture 3"/>
          <p:cNvPicPr>
            <a:picLocks noChangeAspect="1" noChangeArrowheads="1"/>
          </p:cNvPicPr>
          <p:nvPr/>
        </p:nvPicPr>
        <p:blipFill>
          <a:blip r:embed="rId3" cstate="print"/>
          <a:srcRect/>
          <a:stretch>
            <a:fillRect/>
          </a:stretch>
        </p:blipFill>
        <p:spPr bwMode="auto">
          <a:xfrm>
            <a:off x="3419475" y="5373688"/>
            <a:ext cx="3744913" cy="455612"/>
          </a:xfrm>
          <a:prstGeom prst="rect">
            <a:avLst/>
          </a:prstGeom>
          <a:noFill/>
          <a:ln w="9525">
            <a:noFill/>
            <a:miter lim="800000"/>
            <a:headEnd/>
            <a:tailEnd/>
          </a:ln>
        </p:spPr>
      </p:pic>
      <p:pic>
        <p:nvPicPr>
          <p:cNvPr id="17412" name="Picture 4"/>
          <p:cNvPicPr>
            <a:picLocks noChangeAspect="1" noChangeArrowheads="1"/>
          </p:cNvPicPr>
          <p:nvPr/>
        </p:nvPicPr>
        <p:blipFill>
          <a:blip r:embed="rId4" cstate="print"/>
          <a:srcRect/>
          <a:stretch>
            <a:fillRect/>
          </a:stretch>
        </p:blipFill>
        <p:spPr bwMode="auto">
          <a:xfrm>
            <a:off x="1835150" y="6237288"/>
            <a:ext cx="5800725" cy="476250"/>
          </a:xfrm>
          <a:prstGeom prst="rect">
            <a:avLst/>
          </a:prstGeom>
          <a:noFill/>
          <a:ln w="9525">
            <a:noFill/>
            <a:miter lim="800000"/>
            <a:headEnd/>
            <a:tailEnd/>
          </a:ln>
        </p:spPr>
      </p:pic>
      <p:pic>
        <p:nvPicPr>
          <p:cNvPr id="17413" name="Picture 5"/>
          <p:cNvPicPr>
            <a:picLocks noChangeAspect="1" noChangeArrowheads="1"/>
          </p:cNvPicPr>
          <p:nvPr/>
        </p:nvPicPr>
        <p:blipFill>
          <a:blip r:embed="rId5" cstate="print"/>
          <a:srcRect/>
          <a:stretch>
            <a:fillRect/>
          </a:stretch>
        </p:blipFill>
        <p:spPr bwMode="auto">
          <a:xfrm>
            <a:off x="395288" y="476250"/>
            <a:ext cx="666750" cy="5695950"/>
          </a:xfrm>
          <a:prstGeom prst="rect">
            <a:avLst/>
          </a:prstGeom>
          <a:noFill/>
          <a:ln w="9525">
            <a:noFill/>
            <a:miter lim="800000"/>
            <a:headEnd/>
            <a:tailEnd/>
          </a:ln>
        </p:spPr>
      </p:pic>
      <p:pic>
        <p:nvPicPr>
          <p:cNvPr id="17414" name="Picture 6"/>
          <p:cNvPicPr>
            <a:picLocks noChangeAspect="1" noChangeArrowheads="1"/>
          </p:cNvPicPr>
          <p:nvPr/>
        </p:nvPicPr>
        <p:blipFill>
          <a:blip r:embed="rId6" cstate="print"/>
          <a:srcRect/>
          <a:stretch>
            <a:fillRect/>
          </a:stretch>
        </p:blipFill>
        <p:spPr bwMode="auto">
          <a:xfrm>
            <a:off x="990600" y="836613"/>
            <a:ext cx="1417638" cy="3240087"/>
          </a:xfrm>
          <a:prstGeom prst="rect">
            <a:avLst/>
          </a:prstGeom>
          <a:noFill/>
          <a:ln w="9525">
            <a:noFill/>
            <a:miter lim="800000"/>
            <a:headEnd/>
            <a:tailEnd/>
          </a:ln>
        </p:spPr>
      </p:pic>
      <p:pic>
        <p:nvPicPr>
          <p:cNvPr id="17415" name="Picture 7"/>
          <p:cNvPicPr>
            <a:picLocks noChangeAspect="1" noChangeArrowheads="1"/>
          </p:cNvPicPr>
          <p:nvPr/>
        </p:nvPicPr>
        <p:blipFill>
          <a:blip r:embed="rId7" cstate="print"/>
          <a:srcRect/>
          <a:stretch>
            <a:fillRect/>
          </a:stretch>
        </p:blipFill>
        <p:spPr bwMode="auto">
          <a:xfrm>
            <a:off x="1116013" y="188913"/>
            <a:ext cx="7488237" cy="609600"/>
          </a:xfrm>
          <a:prstGeom prst="rect">
            <a:avLst/>
          </a:prstGeom>
          <a:noFill/>
          <a:ln w="9525">
            <a:noFill/>
            <a:miter lim="800000"/>
            <a:headEnd/>
            <a:tailEnd/>
          </a:ln>
        </p:spPr>
      </p:pic>
      <p:sp>
        <p:nvSpPr>
          <p:cNvPr id="8" name="Oval 7"/>
          <p:cNvSpPr/>
          <p:nvPr/>
        </p:nvSpPr>
        <p:spPr>
          <a:xfrm>
            <a:off x="2700338" y="4868863"/>
            <a:ext cx="719137" cy="288925"/>
          </a:xfrm>
          <a:prstGeom prst="ellipse">
            <a:avLst/>
          </a:prstGeom>
          <a:noFill/>
          <a:ln>
            <a:solidFill>
              <a:srgbClr val="B5950D"/>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143000" y="685800"/>
          <a:ext cx="6553200" cy="5956300"/>
        </p:xfrm>
        <a:graphic>
          <a:graphicData uri="http://schemas.openxmlformats.org/drawingml/2006/table">
            <a:tbl>
              <a:tblPr/>
              <a:tblGrid>
                <a:gridCol w="396520"/>
                <a:gridCol w="892169"/>
                <a:gridCol w="584158"/>
                <a:gridCol w="906332"/>
                <a:gridCol w="623104"/>
                <a:gridCol w="892169"/>
                <a:gridCol w="665588"/>
                <a:gridCol w="892169"/>
                <a:gridCol w="700991"/>
              </a:tblGrid>
              <a:tr h="148514">
                <a:tc rowSpan="2">
                  <a:txBody>
                    <a:bodyPr/>
                    <a:lstStyle/>
                    <a:p>
                      <a:pPr algn="ctr" fontAlgn="ctr"/>
                      <a:r>
                        <a:rPr lang="en-IN" sz="900" b="1" i="0" u="none" strike="noStrike" dirty="0">
                          <a:solidFill>
                            <a:srgbClr val="333333"/>
                          </a:solidFill>
                          <a:latin typeface="Arial"/>
                        </a:rPr>
                        <a:t>Rank</a:t>
                      </a:r>
                    </a:p>
                  </a:txBody>
                  <a:tcPr marL="6220" marR="6220" marT="62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b"/>
                      <a:r>
                        <a:rPr lang="en-IN" sz="900" b="1" i="0" u="none" strike="noStrike">
                          <a:latin typeface="Arial"/>
                        </a:rPr>
                        <a:t>quality indicator</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en-IN"/>
                    </a:p>
                  </a:txBody>
                  <a:tcPr/>
                </a:tc>
                <a:tc gridSpan="2">
                  <a:txBody>
                    <a:bodyPr/>
                    <a:lstStyle/>
                    <a:p>
                      <a:pPr algn="ctr" fontAlgn="b"/>
                      <a:r>
                        <a:rPr lang="en-IN" sz="900" b="1" i="0" u="none" strike="noStrike">
                          <a:latin typeface="Arial"/>
                        </a:rPr>
                        <a:t>Zeroth order indicator</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en-IN"/>
                    </a:p>
                  </a:txBody>
                  <a:tcPr/>
                </a:tc>
                <a:tc gridSpan="2">
                  <a:txBody>
                    <a:bodyPr/>
                    <a:lstStyle/>
                    <a:p>
                      <a:pPr algn="ctr" fontAlgn="b"/>
                      <a:r>
                        <a:rPr lang="en-IN" sz="900" b="1" i="0" u="none" strike="noStrike">
                          <a:latin typeface="Arial"/>
                        </a:rPr>
                        <a:t>First order indicator</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en-IN"/>
                    </a:p>
                  </a:txBody>
                  <a:tcPr/>
                </a:tc>
                <a:tc gridSpan="2">
                  <a:txBody>
                    <a:bodyPr/>
                    <a:lstStyle/>
                    <a:p>
                      <a:pPr algn="ctr" fontAlgn="b"/>
                      <a:r>
                        <a:rPr lang="en-IN" sz="900" b="1" i="0" u="none" strike="noStrike">
                          <a:latin typeface="Arial"/>
                        </a:rPr>
                        <a:t>Second order indicator</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en-IN"/>
                    </a:p>
                  </a:txBody>
                  <a:tcPr/>
                </a:tc>
              </a:tr>
              <a:tr h="419340">
                <a:tc vMerge="1">
                  <a:txBody>
                    <a:bodyPr/>
                    <a:lstStyle/>
                    <a:p>
                      <a:endParaRPr lang="en-IN"/>
                    </a:p>
                  </a:txBody>
                  <a:tcPr/>
                </a:tc>
                <a:tc>
                  <a:txBody>
                    <a:bodyPr/>
                    <a:lstStyle/>
                    <a:p>
                      <a:pPr algn="l" fontAlgn="b"/>
                      <a:r>
                        <a:rPr lang="en-IN" sz="900" b="1" i="0" u="none" strike="noStrike">
                          <a:latin typeface="Arial"/>
                        </a:rPr>
                        <a:t>Country</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900" b="1" i="0" u="none" strike="noStrike">
                          <a:solidFill>
                            <a:srgbClr val="333333"/>
                          </a:solidFill>
                          <a:latin typeface="Arial"/>
                        </a:rPr>
                        <a:t>Citations Per Paper</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IN" sz="900" b="1" i="0" u="none" strike="noStrike">
                          <a:latin typeface="Arial"/>
                        </a:rPr>
                        <a:t>Country</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1" i="0" u="none" strike="noStrike">
                          <a:latin typeface="Arial"/>
                        </a:rPr>
                        <a:t>Papers</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900" b="1" i="0" u="none" strike="noStrike">
                          <a:latin typeface="Arial"/>
                        </a:rPr>
                        <a:t>Country</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1" i="0" u="none" strike="noStrike">
                          <a:solidFill>
                            <a:srgbClr val="333333"/>
                          </a:solidFill>
                          <a:latin typeface="Arial"/>
                        </a:rPr>
                        <a:t>Citations</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IN" sz="900" b="1" i="0" u="none" strike="noStrike" dirty="0">
                          <a:latin typeface="Arial"/>
                        </a:rPr>
                        <a:t>Country</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900" b="1" i="0" u="none" strike="noStrike">
                          <a:latin typeface="Arial"/>
                        </a:rPr>
                        <a:t>X</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514">
                <a:tc>
                  <a:txBody>
                    <a:bodyPr/>
                    <a:lstStyle/>
                    <a:p>
                      <a:pPr algn="ctr" fontAlgn="b"/>
                      <a:r>
                        <a:rPr lang="en-IN" sz="900" b="1" i="0" u="none" strike="noStrike">
                          <a:solidFill>
                            <a:srgbClr val="000000"/>
                          </a:solidFill>
                          <a:latin typeface="Arial"/>
                        </a:rPr>
                        <a:t>1</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IN" sz="900" b="0" i="0" u="none" strike="noStrike">
                          <a:solidFill>
                            <a:srgbClr val="000000"/>
                          </a:solidFill>
                          <a:latin typeface="Arial"/>
                        </a:rPr>
                        <a:t>SWITZERLAND </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a:solidFill>
                            <a:srgbClr val="000000"/>
                          </a:solidFill>
                          <a:latin typeface="Arial"/>
                        </a:rPr>
                        <a:t>16.66</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IN" sz="900" b="0" i="0" u="none" strike="noStrike">
                          <a:solidFill>
                            <a:srgbClr val="000000"/>
                          </a:solidFill>
                          <a:latin typeface="Arial"/>
                        </a:rPr>
                        <a:t>USA </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a:latin typeface="Arial"/>
                        </a:rPr>
                        <a:t>3199249</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IN" sz="900" b="0" i="0" u="none" strike="noStrike">
                          <a:solidFill>
                            <a:srgbClr val="000000"/>
                          </a:solidFill>
                          <a:latin typeface="Arial"/>
                        </a:rPr>
                        <a:t>USA </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a:latin typeface="Arial"/>
                        </a:rPr>
                        <a:t>50208701</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IN" sz="900" b="0" i="0" u="none" strike="noStrike">
                          <a:solidFill>
                            <a:srgbClr val="000000"/>
                          </a:solidFill>
                          <a:latin typeface="Arial"/>
                        </a:rPr>
                        <a:t>USA </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a:latin typeface="Arial"/>
                        </a:rPr>
                        <a:t>787970444</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0554">
                <a:tc>
                  <a:txBody>
                    <a:bodyPr/>
                    <a:lstStyle/>
                    <a:p>
                      <a:pPr algn="ctr" fontAlgn="b"/>
                      <a:r>
                        <a:rPr lang="en-IN" sz="900" b="1" i="0" u="none" strike="noStrike">
                          <a:solidFill>
                            <a:srgbClr val="000000"/>
                          </a:solidFill>
                          <a:latin typeface="Arial"/>
                        </a:rPr>
                        <a:t>2</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IN" sz="900" b="0" i="0" u="none" strike="noStrike">
                          <a:solidFill>
                            <a:srgbClr val="000000"/>
                          </a:solidFill>
                          <a:latin typeface="Arial"/>
                        </a:rPr>
                        <a:t>DENMARK </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IN" sz="900" b="0" i="0" u="none" strike="noStrike">
                          <a:latin typeface="Arial"/>
                        </a:rPr>
                        <a:t>15.73</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IN" sz="900" b="0" i="0" u="none" strike="noStrike">
                          <a:solidFill>
                            <a:srgbClr val="000000"/>
                          </a:solidFill>
                          <a:latin typeface="Arial"/>
                        </a:rPr>
                        <a:t>PEOPLES R CHINA </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a:solidFill>
                            <a:srgbClr val="000000"/>
                          </a:solidFill>
                          <a:latin typeface="Arial"/>
                        </a:rPr>
                        <a:t>996935</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IN" sz="900" b="0" i="0" u="none" strike="noStrike">
                          <a:solidFill>
                            <a:srgbClr val="000000"/>
                          </a:solidFill>
                          <a:latin typeface="Arial"/>
                        </a:rPr>
                        <a:t>GERMANY </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a:latin typeface="Arial"/>
                        </a:rPr>
                        <a:t>11038202</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IN" sz="900" b="0" i="0" u="none" strike="noStrike">
                          <a:solidFill>
                            <a:srgbClr val="000000"/>
                          </a:solidFill>
                          <a:latin typeface="Arial"/>
                        </a:rPr>
                        <a:t>ENGLAND </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a:latin typeface="Arial"/>
                        </a:rPr>
                        <a:t>164455081</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514">
                <a:tc>
                  <a:txBody>
                    <a:bodyPr/>
                    <a:lstStyle/>
                    <a:p>
                      <a:pPr algn="ctr" fontAlgn="b"/>
                      <a:r>
                        <a:rPr lang="en-IN" sz="900" b="1" i="0" u="none" strike="noStrike">
                          <a:solidFill>
                            <a:srgbClr val="000000"/>
                          </a:solidFill>
                          <a:latin typeface="Arial"/>
                        </a:rPr>
                        <a:t>3</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IN" sz="900" b="0" i="0" u="none" strike="noStrike">
                          <a:solidFill>
                            <a:srgbClr val="000000"/>
                          </a:solidFill>
                          <a:latin typeface="Arial"/>
                        </a:rPr>
                        <a:t>USA </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a:latin typeface="Arial"/>
                        </a:rPr>
                        <a:t>15.69</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IN" sz="900" b="0" i="0" u="none" strike="noStrike">
                          <a:solidFill>
                            <a:srgbClr val="000000"/>
                          </a:solidFill>
                          <a:latin typeface="Arial"/>
                        </a:rPr>
                        <a:t>GERMANY </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a:solidFill>
                            <a:srgbClr val="000000"/>
                          </a:solidFill>
                          <a:latin typeface="Arial"/>
                        </a:rPr>
                        <a:t>831676</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IN" sz="900" b="0" i="0" u="none" strike="noStrike">
                          <a:solidFill>
                            <a:srgbClr val="000000"/>
                          </a:solidFill>
                          <a:latin typeface="Arial"/>
                        </a:rPr>
                        <a:t>ENGLAND </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a:latin typeface="Arial"/>
                        </a:rPr>
                        <a:t>11001142</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IN" sz="900" b="0" i="0" u="none" strike="noStrike">
                          <a:solidFill>
                            <a:srgbClr val="000000"/>
                          </a:solidFill>
                          <a:latin typeface="Arial"/>
                        </a:rPr>
                        <a:t>GERMANY </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a:latin typeface="Arial"/>
                        </a:rPr>
                        <a:t>146501647</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0554">
                <a:tc>
                  <a:txBody>
                    <a:bodyPr/>
                    <a:lstStyle/>
                    <a:p>
                      <a:pPr algn="ctr" fontAlgn="b"/>
                      <a:r>
                        <a:rPr lang="en-IN" sz="900" b="1" i="0" u="none" strike="noStrike">
                          <a:solidFill>
                            <a:srgbClr val="000000"/>
                          </a:solidFill>
                          <a:latin typeface="Arial"/>
                        </a:rPr>
                        <a:t>4</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IN" sz="900" b="0" i="0" u="none" strike="noStrike">
                          <a:solidFill>
                            <a:srgbClr val="000000"/>
                          </a:solidFill>
                          <a:latin typeface="Arial"/>
                        </a:rPr>
                        <a:t>NETHERLANDS </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a:latin typeface="Arial"/>
                        </a:rPr>
                        <a:t>15.63</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IN" sz="900" b="0" i="0" u="none" strike="noStrike">
                          <a:solidFill>
                            <a:srgbClr val="000000"/>
                          </a:solidFill>
                          <a:latin typeface="Arial"/>
                        </a:rPr>
                        <a:t>JAPAN </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a:solidFill>
                            <a:srgbClr val="000000"/>
                          </a:solidFill>
                          <a:latin typeface="Arial"/>
                        </a:rPr>
                        <a:t>793163</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IN" sz="900" b="0" i="0" u="none" strike="noStrike">
                          <a:solidFill>
                            <a:srgbClr val="000000"/>
                          </a:solidFill>
                          <a:latin typeface="Arial"/>
                        </a:rPr>
                        <a:t>JAPAN </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a:latin typeface="Arial"/>
                        </a:rPr>
                        <a:t>8188434</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IN" sz="900" b="0" i="0" u="none" strike="noStrike">
                          <a:solidFill>
                            <a:srgbClr val="000000"/>
                          </a:solidFill>
                          <a:latin typeface="Arial"/>
                        </a:rPr>
                        <a:t>FRANCE </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a:latin typeface="Arial"/>
                        </a:rPr>
                        <a:t>91103126</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514">
                <a:tc>
                  <a:txBody>
                    <a:bodyPr/>
                    <a:lstStyle/>
                    <a:p>
                      <a:pPr algn="ctr" fontAlgn="b"/>
                      <a:r>
                        <a:rPr lang="en-IN" sz="900" b="1" i="0" u="none" strike="noStrike">
                          <a:solidFill>
                            <a:srgbClr val="000000"/>
                          </a:solidFill>
                          <a:latin typeface="Arial"/>
                        </a:rPr>
                        <a:t>5</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IN" sz="900" b="0" i="0" u="none" strike="noStrike">
                          <a:solidFill>
                            <a:srgbClr val="000000"/>
                          </a:solidFill>
                          <a:latin typeface="Arial"/>
                        </a:rPr>
                        <a:t>SCOTLAND </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IN" sz="900" b="0" i="0" u="none" strike="noStrike">
                          <a:latin typeface="Arial"/>
                        </a:rPr>
                        <a:t>15.61</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IN" sz="900" b="0" i="0" u="none" strike="noStrike">
                          <a:solidFill>
                            <a:srgbClr val="000000"/>
                          </a:solidFill>
                          <a:latin typeface="Arial"/>
                        </a:rPr>
                        <a:t>ENGLAND </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a:solidFill>
                            <a:srgbClr val="000000"/>
                          </a:solidFill>
                          <a:latin typeface="Arial"/>
                        </a:rPr>
                        <a:t>735916</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IN" sz="900" b="0" i="0" u="none" strike="noStrike">
                          <a:solidFill>
                            <a:srgbClr val="000000"/>
                          </a:solidFill>
                          <a:latin typeface="Arial"/>
                        </a:rPr>
                        <a:t>FRANCE </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a:latin typeface="Arial"/>
                        </a:rPr>
                        <a:t>7354022</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IN" sz="900" b="0" i="0" u="none" strike="noStrike">
                          <a:solidFill>
                            <a:srgbClr val="000000"/>
                          </a:solidFill>
                          <a:latin typeface="Arial"/>
                        </a:rPr>
                        <a:t>JAPAN </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a:latin typeface="Arial"/>
                        </a:rPr>
                        <a:t>84535526</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0554">
                <a:tc>
                  <a:txBody>
                    <a:bodyPr/>
                    <a:lstStyle/>
                    <a:p>
                      <a:pPr algn="ctr" fontAlgn="b"/>
                      <a:r>
                        <a:rPr lang="en-IN" sz="900" b="1" i="0" u="none" strike="noStrike">
                          <a:solidFill>
                            <a:srgbClr val="000000"/>
                          </a:solidFill>
                          <a:latin typeface="Arial"/>
                        </a:rPr>
                        <a:t>6</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IN" sz="900" b="0" i="0" u="none" strike="noStrike">
                          <a:solidFill>
                            <a:srgbClr val="000000"/>
                          </a:solidFill>
                          <a:latin typeface="Arial"/>
                        </a:rPr>
                        <a:t>ENGLAND </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a:latin typeface="Arial"/>
                        </a:rPr>
                        <a:t>14.95</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IN" sz="900" b="0" i="0" u="none" strike="noStrike">
                          <a:solidFill>
                            <a:srgbClr val="000000"/>
                          </a:solidFill>
                          <a:latin typeface="Arial"/>
                        </a:rPr>
                        <a:t>FRANCE </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a:solidFill>
                            <a:srgbClr val="000000"/>
                          </a:solidFill>
                          <a:latin typeface="Arial"/>
                        </a:rPr>
                        <a:t>593631</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IN" sz="900" b="0" i="0" u="none" strike="noStrike">
                          <a:solidFill>
                            <a:srgbClr val="000000"/>
                          </a:solidFill>
                          <a:latin typeface="Arial"/>
                        </a:rPr>
                        <a:t>PEOPLES R CHINA </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a:latin typeface="Arial"/>
                        </a:rPr>
                        <a:t>6420348</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IN" sz="900" b="0" i="0" u="none" strike="noStrike">
                          <a:solidFill>
                            <a:srgbClr val="000000"/>
                          </a:solidFill>
                          <a:latin typeface="Arial"/>
                        </a:rPr>
                        <a:t>CANADA </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a:latin typeface="Arial"/>
                        </a:rPr>
                        <a:t>84511364</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0554">
                <a:tc>
                  <a:txBody>
                    <a:bodyPr/>
                    <a:lstStyle/>
                    <a:p>
                      <a:pPr algn="ctr" fontAlgn="b"/>
                      <a:r>
                        <a:rPr lang="en-IN" sz="900" b="1" i="0" u="none" strike="noStrike">
                          <a:solidFill>
                            <a:srgbClr val="000000"/>
                          </a:solidFill>
                          <a:latin typeface="Arial"/>
                        </a:rPr>
                        <a:t>7</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IN" sz="900" b="0" i="0" u="none" strike="noStrike">
                          <a:solidFill>
                            <a:srgbClr val="000000"/>
                          </a:solidFill>
                          <a:latin typeface="Arial"/>
                        </a:rPr>
                        <a:t>SWEDEN </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a:latin typeface="Arial"/>
                        </a:rPr>
                        <a:t>14.75</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IN" sz="900" b="0" i="0" u="none" strike="noStrike">
                          <a:solidFill>
                            <a:srgbClr val="000000"/>
                          </a:solidFill>
                          <a:latin typeface="Arial"/>
                        </a:rPr>
                        <a:t>CANADA </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a:solidFill>
                            <a:srgbClr val="000000"/>
                          </a:solidFill>
                          <a:latin typeface="Arial"/>
                        </a:rPr>
                        <a:t>485580</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IN" sz="900" b="0" i="0" u="none" strike="noStrike">
                          <a:solidFill>
                            <a:srgbClr val="000000"/>
                          </a:solidFill>
                          <a:latin typeface="Arial"/>
                        </a:rPr>
                        <a:t>CANADA </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a:solidFill>
                            <a:srgbClr val="000000"/>
                          </a:solidFill>
                          <a:latin typeface="Arial"/>
                        </a:rPr>
                        <a:t>6406015</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IN" sz="900" b="0" i="0" u="none" strike="noStrike">
                          <a:solidFill>
                            <a:srgbClr val="000000"/>
                          </a:solidFill>
                          <a:latin typeface="Arial"/>
                        </a:rPr>
                        <a:t>NETHERLANDS </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a:latin typeface="Arial"/>
                        </a:rPr>
                        <a:t>66465443</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514">
                <a:tc>
                  <a:txBody>
                    <a:bodyPr/>
                    <a:lstStyle/>
                    <a:p>
                      <a:pPr algn="ctr" fontAlgn="b"/>
                      <a:r>
                        <a:rPr lang="en-IN" sz="900" b="1" i="0" u="none" strike="noStrike">
                          <a:solidFill>
                            <a:srgbClr val="000000"/>
                          </a:solidFill>
                          <a:latin typeface="Arial"/>
                        </a:rPr>
                        <a:t>8</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IN" sz="900" b="0" i="0" u="none" strike="noStrike">
                          <a:solidFill>
                            <a:srgbClr val="000000"/>
                          </a:solidFill>
                          <a:latin typeface="Arial"/>
                        </a:rPr>
                        <a:t>BELGIUM </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IN" sz="900" b="0" i="0" u="none" strike="noStrike">
                          <a:latin typeface="Arial"/>
                        </a:rPr>
                        <a:t>13.91</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IN" sz="900" b="0" i="0" u="none" strike="noStrike">
                          <a:solidFill>
                            <a:srgbClr val="000000"/>
                          </a:solidFill>
                          <a:latin typeface="Arial"/>
                        </a:rPr>
                        <a:t>ITALY </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a:solidFill>
                            <a:srgbClr val="000000"/>
                          </a:solidFill>
                          <a:latin typeface="Arial"/>
                        </a:rPr>
                        <a:t>462968</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IN" sz="900" b="0" i="0" u="none" strike="noStrike">
                          <a:solidFill>
                            <a:srgbClr val="000000"/>
                          </a:solidFill>
                          <a:latin typeface="Arial"/>
                        </a:rPr>
                        <a:t>ITALY </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a:latin typeface="Arial"/>
                        </a:rPr>
                        <a:t>5534428</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IN" sz="900" b="0" i="0" u="none" strike="noStrike">
                          <a:solidFill>
                            <a:srgbClr val="000000"/>
                          </a:solidFill>
                          <a:latin typeface="Arial"/>
                        </a:rPr>
                        <a:t>ITALY </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a:latin typeface="Arial"/>
                        </a:rPr>
                        <a:t>66159850</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0554">
                <a:tc>
                  <a:txBody>
                    <a:bodyPr/>
                    <a:lstStyle/>
                    <a:p>
                      <a:pPr algn="ctr" fontAlgn="b"/>
                      <a:r>
                        <a:rPr lang="en-IN" sz="900" b="1" i="0" u="none" strike="noStrike">
                          <a:solidFill>
                            <a:srgbClr val="000000"/>
                          </a:solidFill>
                          <a:latin typeface="Arial"/>
                        </a:rPr>
                        <a:t>9</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IN" sz="900" b="0" i="0" u="none" strike="noStrike">
                          <a:solidFill>
                            <a:srgbClr val="000000"/>
                          </a:solidFill>
                          <a:latin typeface="Arial"/>
                        </a:rPr>
                        <a:t>FINLAND</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a:latin typeface="Arial"/>
                        </a:rPr>
                        <a:t>13.50</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IN" sz="900" b="0" i="0" u="none" strike="noStrike">
                          <a:solidFill>
                            <a:srgbClr val="000000"/>
                          </a:solidFill>
                          <a:latin typeface="Arial"/>
                        </a:rPr>
                        <a:t>SPAIN </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a:solidFill>
                            <a:srgbClr val="000000"/>
                          </a:solidFill>
                          <a:latin typeface="Arial"/>
                        </a:rPr>
                        <a:t>375263</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IN" sz="900" b="0" i="0" u="none" strike="noStrike">
                          <a:solidFill>
                            <a:srgbClr val="000000"/>
                          </a:solidFill>
                          <a:latin typeface="Arial"/>
                        </a:rPr>
                        <a:t>NETHERLANDS </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a:latin typeface="Arial"/>
                        </a:rPr>
                        <a:t>4252011</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IN" sz="900" b="0" i="0" u="none" strike="noStrike">
                          <a:solidFill>
                            <a:srgbClr val="000000"/>
                          </a:solidFill>
                          <a:latin typeface="Arial"/>
                        </a:rPr>
                        <a:t>SWITZERLAND </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a:latin typeface="Arial"/>
                        </a:rPr>
                        <a:t>54722857</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514">
                <a:tc>
                  <a:txBody>
                    <a:bodyPr/>
                    <a:lstStyle/>
                    <a:p>
                      <a:pPr algn="ctr" fontAlgn="b"/>
                      <a:r>
                        <a:rPr lang="en-IN" sz="900" b="1" i="0" u="none" strike="noStrike">
                          <a:solidFill>
                            <a:srgbClr val="000000"/>
                          </a:solidFill>
                          <a:latin typeface="Arial"/>
                        </a:rPr>
                        <a:t>10</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IN" sz="900" b="0" i="0" u="none" strike="noStrike">
                          <a:solidFill>
                            <a:srgbClr val="000000"/>
                          </a:solidFill>
                          <a:latin typeface="Arial"/>
                        </a:rPr>
                        <a:t>GERMANY </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a:latin typeface="Arial"/>
                        </a:rPr>
                        <a:t>13.27</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IN" sz="900" b="0" i="0" u="none" strike="noStrike">
                          <a:solidFill>
                            <a:srgbClr val="000000"/>
                          </a:solidFill>
                          <a:latin typeface="Arial"/>
                        </a:rPr>
                        <a:t>AUSTRALIA </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a:solidFill>
                            <a:srgbClr val="000000"/>
                          </a:solidFill>
                          <a:latin typeface="Arial"/>
                        </a:rPr>
                        <a:t>332527</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IN" sz="900" b="0" i="0" u="none" strike="noStrike">
                          <a:solidFill>
                            <a:srgbClr val="000000"/>
                          </a:solidFill>
                          <a:latin typeface="Arial"/>
                        </a:rPr>
                        <a:t>AUSTRALIA </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a:latin typeface="Arial"/>
                        </a:rPr>
                        <a:t>3976977</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IN" sz="900" b="0" i="0" u="none" strike="noStrike">
                          <a:solidFill>
                            <a:srgbClr val="000000"/>
                          </a:solidFill>
                          <a:latin typeface="Arial"/>
                        </a:rPr>
                        <a:t>AUSTRALIA </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a:latin typeface="Arial"/>
                        </a:rPr>
                        <a:t>47564096</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514">
                <a:tc>
                  <a:txBody>
                    <a:bodyPr/>
                    <a:lstStyle/>
                    <a:p>
                      <a:pPr algn="ctr" fontAlgn="b"/>
                      <a:r>
                        <a:rPr lang="en-IN" sz="900" b="1" i="0" u="none" strike="noStrike">
                          <a:solidFill>
                            <a:srgbClr val="000000"/>
                          </a:solidFill>
                          <a:latin typeface="Arial"/>
                        </a:rPr>
                        <a:t>11</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IN" sz="900" b="0" i="0" u="none" strike="noStrike">
                          <a:solidFill>
                            <a:srgbClr val="000000"/>
                          </a:solidFill>
                          <a:latin typeface="Arial"/>
                        </a:rPr>
                        <a:t>CANADA </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a:latin typeface="Arial"/>
                        </a:rPr>
                        <a:t>13.19</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IN" sz="900" b="0" i="0" u="none" strike="noStrike">
                          <a:solidFill>
                            <a:srgbClr val="000000"/>
                          </a:solidFill>
                          <a:latin typeface="Arial"/>
                        </a:rPr>
                        <a:t>INDIA </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a:solidFill>
                            <a:srgbClr val="000000"/>
                          </a:solidFill>
                          <a:latin typeface="Arial"/>
                        </a:rPr>
                        <a:t>327924</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IN" sz="900" b="0" i="0" u="none" strike="noStrike">
                          <a:solidFill>
                            <a:srgbClr val="000000"/>
                          </a:solidFill>
                          <a:latin typeface="Arial"/>
                        </a:rPr>
                        <a:t>SPAIN </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a:latin typeface="Arial"/>
                        </a:rPr>
                        <a:t>3960297</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IN" sz="900" b="0" i="0" u="none" strike="noStrike">
                          <a:solidFill>
                            <a:srgbClr val="000000"/>
                          </a:solidFill>
                          <a:latin typeface="Arial"/>
                        </a:rPr>
                        <a:t>SPAIN </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a:latin typeface="Arial"/>
                        </a:rPr>
                        <a:t>41794561</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0554">
                <a:tc>
                  <a:txBody>
                    <a:bodyPr/>
                    <a:lstStyle/>
                    <a:p>
                      <a:pPr algn="ctr" fontAlgn="b"/>
                      <a:r>
                        <a:rPr lang="en-IN" sz="900" b="1" i="0" u="none" strike="noStrike">
                          <a:solidFill>
                            <a:srgbClr val="000000"/>
                          </a:solidFill>
                          <a:latin typeface="Arial"/>
                        </a:rPr>
                        <a:t>12</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IN" sz="900" b="0" i="0" u="none" strike="noStrike">
                          <a:solidFill>
                            <a:srgbClr val="000000"/>
                          </a:solidFill>
                          <a:latin typeface="Arial"/>
                        </a:rPr>
                        <a:t>AUSTRIA</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a:latin typeface="Arial"/>
                        </a:rPr>
                        <a:t>13.02</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IN" sz="900" b="0" i="0" u="none" strike="noStrike" dirty="0">
                          <a:solidFill>
                            <a:srgbClr val="000000"/>
                          </a:solidFill>
                          <a:latin typeface="Arial"/>
                        </a:rPr>
                        <a:t>SOUTH KOREA </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a:latin typeface="Arial"/>
                        </a:rPr>
                        <a:t>318539</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IN" sz="900" b="0" i="0" u="none" strike="noStrike">
                          <a:solidFill>
                            <a:srgbClr val="000000"/>
                          </a:solidFill>
                          <a:latin typeface="Arial"/>
                        </a:rPr>
                        <a:t>SWITZERLAND </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a:latin typeface="Arial"/>
                        </a:rPr>
                        <a:t>3283869</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IN" sz="900" b="0" i="0" u="none" strike="noStrike">
                          <a:solidFill>
                            <a:srgbClr val="000000"/>
                          </a:solidFill>
                          <a:latin typeface="Arial"/>
                        </a:rPr>
                        <a:t>PEOPLES R CHINA </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a:latin typeface="Arial"/>
                        </a:rPr>
                        <a:t>41347599</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514">
                <a:tc>
                  <a:txBody>
                    <a:bodyPr/>
                    <a:lstStyle/>
                    <a:p>
                      <a:pPr algn="ctr" fontAlgn="b"/>
                      <a:r>
                        <a:rPr lang="en-IN" sz="900" b="1" i="0" u="none" strike="noStrike" dirty="0">
                          <a:solidFill>
                            <a:srgbClr val="000000"/>
                          </a:solidFill>
                          <a:latin typeface="Arial"/>
                        </a:rPr>
                        <a:t>13</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IN" sz="900" b="0" i="0" u="none" strike="noStrike">
                          <a:solidFill>
                            <a:srgbClr val="000000"/>
                          </a:solidFill>
                          <a:latin typeface="Arial"/>
                        </a:rPr>
                        <a:t>NORWAY</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IN" sz="900" b="0" i="0" u="none" strike="noStrike">
                          <a:latin typeface="Arial"/>
                        </a:rPr>
                        <a:t>12.64</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IN" sz="900" b="0" i="0" u="none" strike="noStrike">
                          <a:solidFill>
                            <a:srgbClr val="000000"/>
                          </a:solidFill>
                          <a:latin typeface="Arial"/>
                        </a:rPr>
                        <a:t>NETHERLANDS </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a:latin typeface="Arial"/>
                        </a:rPr>
                        <a:t>272015</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IN" sz="900" b="0" i="0" u="none" strike="noStrike">
                          <a:solidFill>
                            <a:srgbClr val="000000"/>
                          </a:solidFill>
                          <a:latin typeface="Arial"/>
                        </a:rPr>
                        <a:t>SWEDEN </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a:latin typeface="Arial"/>
                        </a:rPr>
                        <a:t>2773025</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IN" sz="900" b="0" i="0" u="none" strike="noStrike">
                          <a:solidFill>
                            <a:srgbClr val="000000"/>
                          </a:solidFill>
                          <a:latin typeface="Arial"/>
                        </a:rPr>
                        <a:t>SWEDEN </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a:solidFill>
                            <a:srgbClr val="000000"/>
                          </a:solidFill>
                          <a:latin typeface="Arial"/>
                        </a:rPr>
                        <a:t>40901182</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514">
                <a:tc>
                  <a:txBody>
                    <a:bodyPr/>
                    <a:lstStyle/>
                    <a:p>
                      <a:pPr algn="ctr" fontAlgn="b"/>
                      <a:r>
                        <a:rPr lang="en-IN" sz="900" b="1" i="0" u="none" strike="noStrike">
                          <a:solidFill>
                            <a:srgbClr val="000000"/>
                          </a:solidFill>
                          <a:latin typeface="Arial"/>
                        </a:rPr>
                        <a:t>14</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IN" sz="900" b="0" i="0" u="none" strike="noStrike">
                          <a:solidFill>
                            <a:srgbClr val="000000"/>
                          </a:solidFill>
                          <a:latin typeface="Arial"/>
                        </a:rPr>
                        <a:t>ISRAEL </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a:latin typeface="Arial"/>
                        </a:rPr>
                        <a:t>12.56</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IN" sz="900" b="0" i="0" u="none" strike="noStrike">
                          <a:solidFill>
                            <a:srgbClr val="000000"/>
                          </a:solidFill>
                          <a:latin typeface="Arial"/>
                        </a:rPr>
                        <a:t>RUSSIA </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a:latin typeface="Arial"/>
                        </a:rPr>
                        <a:t>271611</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IN" sz="900" b="0" i="0" u="none" strike="noStrike">
                          <a:solidFill>
                            <a:srgbClr val="000000"/>
                          </a:solidFill>
                          <a:latin typeface="Arial"/>
                        </a:rPr>
                        <a:t>SOUTH KOREA </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a:latin typeface="Arial"/>
                        </a:rPr>
                        <a:t>2311340</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IN" sz="900" b="0" i="0" u="none" strike="noStrike">
                          <a:solidFill>
                            <a:srgbClr val="000000"/>
                          </a:solidFill>
                          <a:latin typeface="Arial"/>
                        </a:rPr>
                        <a:t>BELGIUM </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IN" sz="900" b="0" i="0" u="none" strike="noStrike">
                          <a:latin typeface="Arial"/>
                        </a:rPr>
                        <a:t>28895779</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514">
                <a:tc>
                  <a:txBody>
                    <a:bodyPr/>
                    <a:lstStyle/>
                    <a:p>
                      <a:pPr algn="ctr" fontAlgn="b"/>
                      <a:r>
                        <a:rPr lang="en-IN" sz="900" b="1" i="0" u="none" strike="noStrike">
                          <a:solidFill>
                            <a:srgbClr val="000000"/>
                          </a:solidFill>
                          <a:latin typeface="Arial"/>
                        </a:rPr>
                        <a:t>15</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IN" sz="900" b="0" i="0" u="none" strike="noStrike">
                          <a:solidFill>
                            <a:srgbClr val="000000"/>
                          </a:solidFill>
                          <a:latin typeface="Arial"/>
                        </a:rPr>
                        <a:t>FRANCE </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a:latin typeface="Arial"/>
                        </a:rPr>
                        <a:t>12.39</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IN" sz="900" b="0" i="0" u="none" strike="noStrike">
                          <a:solidFill>
                            <a:srgbClr val="000000"/>
                          </a:solidFill>
                          <a:latin typeface="Arial"/>
                        </a:rPr>
                        <a:t>BRAZIL </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a:latin typeface="Arial"/>
                        </a:rPr>
                        <a:t>239055</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IN" sz="900" b="0" i="0" u="none" strike="noStrike">
                          <a:solidFill>
                            <a:srgbClr val="000000"/>
                          </a:solidFill>
                          <a:latin typeface="Arial"/>
                        </a:rPr>
                        <a:t>BELGIUM </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IN" sz="900" b="0" i="0" u="none" strike="noStrike">
                          <a:latin typeface="Arial"/>
                        </a:rPr>
                        <a:t>2077628</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IN" sz="900" b="0" i="0" u="none" strike="noStrike">
                          <a:solidFill>
                            <a:srgbClr val="000000"/>
                          </a:solidFill>
                          <a:latin typeface="Arial"/>
                        </a:rPr>
                        <a:t>SCOTLAND </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IN" sz="900" b="0" i="0" u="none" strike="noStrike">
                          <a:latin typeface="Arial"/>
                        </a:rPr>
                        <a:t>28002468</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514">
                <a:tc>
                  <a:txBody>
                    <a:bodyPr/>
                    <a:lstStyle/>
                    <a:p>
                      <a:pPr algn="ctr" fontAlgn="b"/>
                      <a:r>
                        <a:rPr lang="en-IN" sz="900" b="1" i="0" u="none" strike="noStrike">
                          <a:solidFill>
                            <a:srgbClr val="000000"/>
                          </a:solidFill>
                          <a:latin typeface="Arial"/>
                        </a:rPr>
                        <a:t>16</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IN" sz="900" b="0" i="0" u="none" strike="noStrike">
                          <a:solidFill>
                            <a:srgbClr val="000000"/>
                          </a:solidFill>
                          <a:latin typeface="Arial"/>
                        </a:rPr>
                        <a:t>AUSTRALIA </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a:latin typeface="Arial"/>
                        </a:rPr>
                        <a:t>11.96</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IN" sz="900" b="0" i="0" u="none" strike="noStrike">
                          <a:solidFill>
                            <a:srgbClr val="000000"/>
                          </a:solidFill>
                          <a:latin typeface="Arial"/>
                        </a:rPr>
                        <a:t>TAIWAN </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a:latin typeface="Arial"/>
                        </a:rPr>
                        <a:t>199135</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IN" sz="900" b="0" i="0" u="none" strike="noStrike" dirty="0">
                          <a:solidFill>
                            <a:srgbClr val="000000"/>
                          </a:solidFill>
                          <a:latin typeface="Arial"/>
                        </a:rPr>
                        <a:t>INDIA </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a:solidFill>
                            <a:srgbClr val="000000"/>
                          </a:solidFill>
                          <a:latin typeface="Arial"/>
                        </a:rPr>
                        <a:t>1994057</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IN" sz="900" b="0" i="0" u="none" strike="noStrike">
                          <a:solidFill>
                            <a:srgbClr val="000000"/>
                          </a:solidFill>
                          <a:latin typeface="Arial"/>
                        </a:rPr>
                        <a:t>DENMARK </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IN" sz="900" b="0" i="0" u="none" strike="noStrike">
                          <a:latin typeface="Arial"/>
                        </a:rPr>
                        <a:t>26080375</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514">
                <a:tc>
                  <a:txBody>
                    <a:bodyPr/>
                    <a:lstStyle/>
                    <a:p>
                      <a:pPr algn="ctr" fontAlgn="b"/>
                      <a:r>
                        <a:rPr lang="en-IN" sz="900" b="1" i="0" u="none" strike="noStrike" dirty="0">
                          <a:solidFill>
                            <a:srgbClr val="000000"/>
                          </a:solidFill>
                          <a:latin typeface="Arial"/>
                        </a:rPr>
                        <a:t>17</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IN" sz="900" b="0" i="0" u="none" strike="noStrike">
                          <a:solidFill>
                            <a:srgbClr val="000000"/>
                          </a:solidFill>
                          <a:latin typeface="Arial"/>
                        </a:rPr>
                        <a:t>ITALY </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a:latin typeface="Arial"/>
                        </a:rPr>
                        <a:t>11.95</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IN" sz="900" b="0" i="0" u="none" strike="noStrike">
                          <a:solidFill>
                            <a:srgbClr val="000000"/>
                          </a:solidFill>
                          <a:latin typeface="Arial"/>
                        </a:rPr>
                        <a:t>SWITZERLAND </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a:latin typeface="Arial"/>
                        </a:rPr>
                        <a:t>197062</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IN" sz="900" b="0" i="0" u="none" strike="noStrike">
                          <a:solidFill>
                            <a:srgbClr val="000000"/>
                          </a:solidFill>
                          <a:latin typeface="Arial"/>
                        </a:rPr>
                        <a:t>SCOTLAND </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IN" sz="900" b="0" i="0" u="none" strike="noStrike">
                          <a:latin typeface="Arial"/>
                        </a:rPr>
                        <a:t>1794156</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IN" sz="900" b="0" i="0" u="none" strike="noStrike">
                          <a:solidFill>
                            <a:srgbClr val="000000"/>
                          </a:solidFill>
                          <a:latin typeface="Arial"/>
                        </a:rPr>
                        <a:t>ISRAEL </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IN" sz="900" b="0" i="0" u="none" strike="noStrike">
                          <a:latin typeface="Arial"/>
                        </a:rPr>
                        <a:t>18318297</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514">
                <a:tc>
                  <a:txBody>
                    <a:bodyPr/>
                    <a:lstStyle/>
                    <a:p>
                      <a:pPr algn="ctr" fontAlgn="b"/>
                      <a:r>
                        <a:rPr lang="en-IN" sz="900" b="1" i="0" u="none" strike="noStrike">
                          <a:solidFill>
                            <a:srgbClr val="000000"/>
                          </a:solidFill>
                          <a:latin typeface="Arial"/>
                        </a:rPr>
                        <a:t>18</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IN" sz="900" b="0" i="0" u="none" strike="noStrike">
                          <a:solidFill>
                            <a:srgbClr val="000000"/>
                          </a:solidFill>
                          <a:latin typeface="Arial"/>
                        </a:rPr>
                        <a:t>NEW ZEALAND</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a:latin typeface="Arial"/>
                        </a:rPr>
                        <a:t>10.99</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IN" sz="900" b="0" i="0" u="none" strike="noStrike">
                          <a:solidFill>
                            <a:srgbClr val="000000"/>
                          </a:solidFill>
                          <a:latin typeface="Arial"/>
                        </a:rPr>
                        <a:t>SWEDEN </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a:latin typeface="Arial"/>
                        </a:rPr>
                        <a:t>188006</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IN" sz="900" b="0" i="0" u="none" strike="noStrike" dirty="0">
                          <a:solidFill>
                            <a:srgbClr val="000000"/>
                          </a:solidFill>
                          <a:latin typeface="Arial"/>
                        </a:rPr>
                        <a:t>DENMARK </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IN" sz="900" b="0" i="0" u="none" strike="noStrike">
                          <a:latin typeface="Arial"/>
                        </a:rPr>
                        <a:t>1658499</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IN" sz="900" b="0" i="0" u="none" strike="noStrike">
                          <a:solidFill>
                            <a:srgbClr val="000000"/>
                          </a:solidFill>
                          <a:latin typeface="Arial"/>
                        </a:rPr>
                        <a:t>AUSTRIA</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a:latin typeface="Arial"/>
                        </a:rPr>
                        <a:t>17458873</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514">
                <a:tc>
                  <a:txBody>
                    <a:bodyPr/>
                    <a:lstStyle/>
                    <a:p>
                      <a:pPr algn="ctr" fontAlgn="b"/>
                      <a:r>
                        <a:rPr lang="en-IN" sz="900" b="1" i="0" u="none" strike="noStrike">
                          <a:solidFill>
                            <a:srgbClr val="000000"/>
                          </a:solidFill>
                          <a:latin typeface="Arial"/>
                        </a:rPr>
                        <a:t>19</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IN" sz="900" b="0" i="0" u="none" strike="noStrike">
                          <a:solidFill>
                            <a:srgbClr val="000000"/>
                          </a:solidFill>
                          <a:latin typeface="Arial"/>
                        </a:rPr>
                        <a:t>SPAIN </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a:latin typeface="Arial"/>
                        </a:rPr>
                        <a:t>10.55</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IN" sz="900" b="0" i="0" u="none" strike="noStrike">
                          <a:solidFill>
                            <a:srgbClr val="000000"/>
                          </a:solidFill>
                          <a:latin typeface="Arial"/>
                        </a:rPr>
                        <a:t>TURKEY </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a:latin typeface="Arial"/>
                        </a:rPr>
                        <a:t>171883</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IN" sz="900" b="0" i="0" u="none" strike="noStrike">
                          <a:solidFill>
                            <a:srgbClr val="000000"/>
                          </a:solidFill>
                          <a:latin typeface="Arial"/>
                        </a:rPr>
                        <a:t>BRAZIL </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IN" sz="900" b="0" i="0" u="none" strike="noStrike">
                          <a:latin typeface="Arial"/>
                        </a:rPr>
                        <a:t>1533297</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IN" sz="900" b="0" i="0" u="none" strike="noStrike">
                          <a:solidFill>
                            <a:srgbClr val="000000"/>
                          </a:solidFill>
                          <a:latin typeface="Arial"/>
                        </a:rPr>
                        <a:t>FINLAND</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a:latin typeface="Arial"/>
                        </a:rPr>
                        <a:t>17085514</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514">
                <a:tc>
                  <a:txBody>
                    <a:bodyPr/>
                    <a:lstStyle/>
                    <a:p>
                      <a:pPr algn="ctr" fontAlgn="b"/>
                      <a:r>
                        <a:rPr lang="en-IN" sz="900" b="1" i="0" u="none" strike="noStrike">
                          <a:solidFill>
                            <a:srgbClr val="000000"/>
                          </a:solidFill>
                          <a:latin typeface="Arial"/>
                        </a:rPr>
                        <a:t>20</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IN" sz="900" b="0" i="0" u="none" strike="noStrike">
                          <a:solidFill>
                            <a:srgbClr val="000000"/>
                          </a:solidFill>
                          <a:latin typeface="Arial"/>
                        </a:rPr>
                        <a:t>JAPAN </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a:latin typeface="Arial"/>
                        </a:rPr>
                        <a:t>10.32</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IN" sz="900" b="0" i="0" u="none" strike="noStrike">
                          <a:solidFill>
                            <a:srgbClr val="000000"/>
                          </a:solidFill>
                          <a:latin typeface="Arial"/>
                        </a:rPr>
                        <a:t>POLAND </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a:latin typeface="Arial"/>
                        </a:rPr>
                        <a:t>167132</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IN" sz="900" b="0" i="0" u="none" strike="noStrike">
                          <a:solidFill>
                            <a:srgbClr val="000000"/>
                          </a:solidFill>
                          <a:latin typeface="Arial"/>
                        </a:rPr>
                        <a:t>ISRAEL </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a:latin typeface="Arial"/>
                        </a:rPr>
                        <a:t>1457925</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IN" sz="900" b="0" i="0" u="none" strike="noStrike">
                          <a:solidFill>
                            <a:srgbClr val="000000"/>
                          </a:solidFill>
                          <a:latin typeface="Arial"/>
                        </a:rPr>
                        <a:t>SOUTH KOREA </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a:latin typeface="Arial"/>
                        </a:rPr>
                        <a:t>16771236</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7253">
                <a:tc>
                  <a:txBody>
                    <a:bodyPr/>
                    <a:lstStyle/>
                    <a:p>
                      <a:pPr algn="ctr" fontAlgn="b"/>
                      <a:r>
                        <a:rPr lang="en-IN" sz="900" b="1" i="0" u="none" strike="noStrike">
                          <a:solidFill>
                            <a:srgbClr val="000000"/>
                          </a:solidFill>
                          <a:latin typeface="Arial"/>
                        </a:rPr>
                        <a:t>21</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IN" sz="900" b="0" i="0" u="none" strike="noStrike">
                          <a:solidFill>
                            <a:srgbClr val="000000"/>
                          </a:solidFill>
                          <a:latin typeface="Arial"/>
                        </a:rPr>
                        <a:t>SINGAPORE</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a:latin typeface="Arial"/>
                        </a:rPr>
                        <a:t>10.22</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IN" sz="900" b="0" i="0" u="none" strike="noStrike">
                          <a:solidFill>
                            <a:srgbClr val="000000"/>
                          </a:solidFill>
                          <a:latin typeface="Arial"/>
                        </a:rPr>
                        <a:t>BELGIUM </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IN" sz="900" b="0" i="0" u="none" strike="noStrike">
                          <a:latin typeface="Arial"/>
                        </a:rPr>
                        <a:t>149383</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IN" sz="900" b="0" i="0" u="none" strike="noStrike">
                          <a:solidFill>
                            <a:srgbClr val="000000"/>
                          </a:solidFill>
                          <a:latin typeface="Arial"/>
                        </a:rPr>
                        <a:t>TAIWAN </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a:latin typeface="Arial"/>
                        </a:rPr>
                        <a:t>1441074</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IN" sz="900" b="0" i="0" u="none" strike="noStrike">
                          <a:solidFill>
                            <a:srgbClr val="000000"/>
                          </a:solidFill>
                          <a:latin typeface="Arial"/>
                        </a:rPr>
                        <a:t>NORWAY</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a:latin typeface="Arial"/>
                        </a:rPr>
                        <a:t>12656411</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514">
                <a:tc>
                  <a:txBody>
                    <a:bodyPr/>
                    <a:lstStyle/>
                    <a:p>
                      <a:pPr algn="ctr" fontAlgn="b"/>
                      <a:r>
                        <a:rPr lang="en-IN" sz="900" b="1" i="0" u="none" strike="noStrike">
                          <a:solidFill>
                            <a:srgbClr val="000000"/>
                          </a:solidFill>
                          <a:latin typeface="Arial"/>
                        </a:rPr>
                        <a:t>22</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IN" sz="900" b="0" i="0" u="none" strike="noStrike">
                          <a:solidFill>
                            <a:srgbClr val="000000"/>
                          </a:solidFill>
                          <a:latin typeface="Arial"/>
                        </a:rPr>
                        <a:t>GREECE</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a:latin typeface="Arial"/>
                        </a:rPr>
                        <a:t>9.12</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IN" sz="900" b="0" i="0" u="none" strike="noStrike">
                          <a:solidFill>
                            <a:srgbClr val="000000"/>
                          </a:solidFill>
                          <a:latin typeface="Arial"/>
                        </a:rPr>
                        <a:t>ISRAEL </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IN" sz="900" b="0" i="0" u="none" strike="noStrike">
                          <a:latin typeface="Arial"/>
                        </a:rPr>
                        <a:t>116034</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IN" sz="900" b="0" i="0" u="none" strike="noStrike">
                          <a:solidFill>
                            <a:srgbClr val="000000"/>
                          </a:solidFill>
                          <a:latin typeface="Arial"/>
                        </a:rPr>
                        <a:t>AUSTRIA</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a:latin typeface="Arial"/>
                        </a:rPr>
                        <a:t>1340896</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IN" sz="900" b="0" i="0" u="none" strike="noStrike">
                          <a:solidFill>
                            <a:srgbClr val="000000"/>
                          </a:solidFill>
                          <a:latin typeface="Arial"/>
                        </a:rPr>
                        <a:t>INDIA </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a:solidFill>
                            <a:srgbClr val="000000"/>
                          </a:solidFill>
                          <a:latin typeface="Arial"/>
                        </a:rPr>
                        <a:t>12125564</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514">
                <a:tc>
                  <a:txBody>
                    <a:bodyPr/>
                    <a:lstStyle/>
                    <a:p>
                      <a:pPr algn="ctr" fontAlgn="b"/>
                      <a:r>
                        <a:rPr lang="en-IN" sz="900" b="1" i="0" u="none" strike="noStrike">
                          <a:solidFill>
                            <a:srgbClr val="000000"/>
                          </a:solidFill>
                          <a:latin typeface="Arial"/>
                        </a:rPr>
                        <a:t>23</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IN" sz="900" b="0" i="0" u="none" strike="noStrike">
                          <a:solidFill>
                            <a:srgbClr val="000000"/>
                          </a:solidFill>
                          <a:latin typeface="Arial"/>
                        </a:rPr>
                        <a:t>SOUTH KOREA </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a:latin typeface="Arial"/>
                        </a:rPr>
                        <a:t>7.26</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IN" sz="900" b="0" i="0" u="none" strike="noStrike">
                          <a:solidFill>
                            <a:srgbClr val="000000"/>
                          </a:solidFill>
                          <a:latin typeface="Arial"/>
                        </a:rPr>
                        <a:t>SCOTLAND </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IN" sz="900" b="0" i="0" u="none" strike="noStrike">
                          <a:latin typeface="Arial"/>
                        </a:rPr>
                        <a:t>114954</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IN" sz="900" b="0" i="0" u="none" strike="noStrike">
                          <a:solidFill>
                            <a:srgbClr val="000000"/>
                          </a:solidFill>
                          <a:latin typeface="Arial"/>
                        </a:rPr>
                        <a:t>RUSSIA </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a:latin typeface="Arial"/>
                        </a:rPr>
                        <a:t>1337782</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IN" sz="900" b="0" i="0" u="none" strike="noStrike">
                          <a:solidFill>
                            <a:srgbClr val="000000"/>
                          </a:solidFill>
                          <a:latin typeface="Arial"/>
                        </a:rPr>
                        <a:t>TAIWAN </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a:latin typeface="Arial"/>
                        </a:rPr>
                        <a:t>10428575</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514">
                <a:tc>
                  <a:txBody>
                    <a:bodyPr/>
                    <a:lstStyle/>
                    <a:p>
                      <a:pPr algn="ctr" fontAlgn="b"/>
                      <a:r>
                        <a:rPr lang="en-IN" sz="900" b="1" i="0" u="none" strike="noStrike" dirty="0">
                          <a:solidFill>
                            <a:srgbClr val="000000"/>
                          </a:solidFill>
                          <a:latin typeface="Arial"/>
                        </a:rPr>
                        <a:t>24</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IN" sz="900" b="0" i="0" u="none" strike="noStrike">
                          <a:solidFill>
                            <a:srgbClr val="000000"/>
                          </a:solidFill>
                          <a:latin typeface="Arial"/>
                        </a:rPr>
                        <a:t>TAIWAN </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a:latin typeface="Arial"/>
                        </a:rPr>
                        <a:t>7.24</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IN" sz="900" b="0" i="0" u="none" strike="noStrike">
                          <a:solidFill>
                            <a:srgbClr val="000000"/>
                          </a:solidFill>
                          <a:latin typeface="Arial"/>
                        </a:rPr>
                        <a:t>DENMARK </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IN" sz="900" b="0" i="0" u="none" strike="noStrike">
                          <a:latin typeface="Arial"/>
                        </a:rPr>
                        <a:t>105467</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IN" sz="900" b="0" i="0" u="none" strike="noStrike">
                          <a:solidFill>
                            <a:srgbClr val="000000"/>
                          </a:solidFill>
                          <a:latin typeface="Arial"/>
                        </a:rPr>
                        <a:t>FINLAND</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a:latin typeface="Arial"/>
                        </a:rPr>
                        <a:t>1265994</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IN" sz="900" b="0" i="0" u="none" strike="noStrike" dirty="0">
                          <a:solidFill>
                            <a:srgbClr val="000000"/>
                          </a:solidFill>
                          <a:latin typeface="Arial"/>
                        </a:rPr>
                        <a:t>BRAZIL </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a:latin typeface="Arial"/>
                        </a:rPr>
                        <a:t>9834556</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514">
                <a:tc>
                  <a:txBody>
                    <a:bodyPr/>
                    <a:lstStyle/>
                    <a:p>
                      <a:pPr algn="ctr" fontAlgn="b"/>
                      <a:r>
                        <a:rPr lang="en-IN" sz="900" b="1" i="0" u="none" strike="noStrike">
                          <a:solidFill>
                            <a:srgbClr val="000000"/>
                          </a:solidFill>
                          <a:latin typeface="Arial"/>
                        </a:rPr>
                        <a:t>25</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IN" sz="900" b="0" i="0" u="none" strike="noStrike">
                          <a:solidFill>
                            <a:srgbClr val="000000"/>
                          </a:solidFill>
                          <a:latin typeface="Arial"/>
                        </a:rPr>
                        <a:t>POLAND </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a:latin typeface="Arial"/>
                        </a:rPr>
                        <a:t>6.75</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IN" sz="900" b="0" i="0" u="none" strike="noStrike">
                          <a:solidFill>
                            <a:srgbClr val="000000"/>
                          </a:solidFill>
                          <a:latin typeface="Arial"/>
                        </a:rPr>
                        <a:t>AUSTRIA</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a:latin typeface="Arial"/>
                        </a:rPr>
                        <a:t>102985</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IN" sz="900" b="0" i="0" u="none" strike="noStrike">
                          <a:solidFill>
                            <a:srgbClr val="000000"/>
                          </a:solidFill>
                          <a:latin typeface="Arial"/>
                        </a:rPr>
                        <a:t>POLAND </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a:latin typeface="Arial"/>
                        </a:rPr>
                        <a:t>1127867</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IN" sz="900" b="0" i="0" u="none" strike="noStrike">
                          <a:solidFill>
                            <a:srgbClr val="000000"/>
                          </a:solidFill>
                          <a:latin typeface="Arial"/>
                        </a:rPr>
                        <a:t>SINGAPORE</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a:latin typeface="Arial"/>
                        </a:rPr>
                        <a:t>7777696</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0554">
                <a:tc>
                  <a:txBody>
                    <a:bodyPr/>
                    <a:lstStyle/>
                    <a:p>
                      <a:pPr algn="ctr" fontAlgn="b"/>
                      <a:r>
                        <a:rPr lang="en-IN" sz="900" b="0" i="0" u="none" strike="noStrike">
                          <a:solidFill>
                            <a:srgbClr val="000000"/>
                          </a:solidFill>
                          <a:latin typeface="Arial"/>
                        </a:rPr>
                        <a:t>26</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IN" sz="900" b="0" i="0" u="none" strike="noStrike">
                          <a:solidFill>
                            <a:srgbClr val="000000"/>
                          </a:solidFill>
                          <a:latin typeface="Arial"/>
                        </a:rPr>
                        <a:t>PEOPLES R CHINA </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a:latin typeface="Arial"/>
                        </a:rPr>
                        <a:t>6.44</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IN" sz="900" b="0" i="0" u="none" strike="noStrike">
                          <a:solidFill>
                            <a:srgbClr val="000000"/>
                          </a:solidFill>
                          <a:latin typeface="Arial"/>
                        </a:rPr>
                        <a:t>FINLAND</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a:latin typeface="Arial"/>
                        </a:rPr>
                        <a:t>93807</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IN" sz="900" b="0" i="0" u="none" strike="noStrike">
                          <a:solidFill>
                            <a:srgbClr val="000000"/>
                          </a:solidFill>
                          <a:latin typeface="Arial"/>
                        </a:rPr>
                        <a:t>NORWAY</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a:latin typeface="Arial"/>
                        </a:rPr>
                        <a:t>1001427</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IN" sz="900" b="0" i="0" u="none" strike="noStrike">
                          <a:solidFill>
                            <a:srgbClr val="000000"/>
                          </a:solidFill>
                          <a:latin typeface="Arial"/>
                        </a:rPr>
                        <a:t>POLAND </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a:latin typeface="Arial"/>
                        </a:rPr>
                        <a:t>7611253</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514">
                <a:tc>
                  <a:txBody>
                    <a:bodyPr/>
                    <a:lstStyle/>
                    <a:p>
                      <a:pPr algn="ctr" fontAlgn="b"/>
                      <a:r>
                        <a:rPr lang="en-IN" sz="900" b="1" i="0" u="none" strike="noStrike">
                          <a:solidFill>
                            <a:srgbClr val="000000"/>
                          </a:solidFill>
                          <a:latin typeface="Arial"/>
                        </a:rPr>
                        <a:t>27</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IN" sz="900" b="0" i="0" u="none" strike="noStrike">
                          <a:solidFill>
                            <a:srgbClr val="000000"/>
                          </a:solidFill>
                          <a:latin typeface="Arial"/>
                        </a:rPr>
                        <a:t>BRAZIL </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a:solidFill>
                            <a:srgbClr val="000000"/>
                          </a:solidFill>
                          <a:latin typeface="Arial"/>
                        </a:rPr>
                        <a:t>6.41</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IN" sz="900" b="0" i="0" u="none" strike="noStrike">
                          <a:solidFill>
                            <a:srgbClr val="000000"/>
                          </a:solidFill>
                          <a:latin typeface="Arial"/>
                        </a:rPr>
                        <a:t>GREECE</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a:latin typeface="Arial"/>
                        </a:rPr>
                        <a:t>90902</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IN" sz="900" b="0" i="0" u="none" strike="noStrike">
                          <a:solidFill>
                            <a:srgbClr val="000000"/>
                          </a:solidFill>
                          <a:latin typeface="Arial"/>
                        </a:rPr>
                        <a:t>TURKEY </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a:latin typeface="Arial"/>
                        </a:rPr>
                        <a:t>946496</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IN" sz="900" b="0" i="0" u="none" strike="noStrike">
                          <a:solidFill>
                            <a:srgbClr val="000000"/>
                          </a:solidFill>
                          <a:latin typeface="Arial"/>
                        </a:rPr>
                        <a:t>GREECE</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a:latin typeface="Arial"/>
                        </a:rPr>
                        <a:t>7557961</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514">
                <a:tc>
                  <a:txBody>
                    <a:bodyPr/>
                    <a:lstStyle/>
                    <a:p>
                      <a:pPr algn="ctr" fontAlgn="b"/>
                      <a:r>
                        <a:rPr lang="en-IN" sz="900" b="1" i="0" u="none" strike="noStrike">
                          <a:solidFill>
                            <a:srgbClr val="000000"/>
                          </a:solidFill>
                          <a:latin typeface="Arial"/>
                        </a:rPr>
                        <a:t>28</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IN" sz="900" b="0" i="0" u="none" strike="noStrike" dirty="0">
                          <a:solidFill>
                            <a:srgbClr val="000000"/>
                          </a:solidFill>
                          <a:latin typeface="Arial"/>
                        </a:rPr>
                        <a:t>INDIA </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a:solidFill>
                            <a:srgbClr val="000000"/>
                          </a:solidFill>
                          <a:latin typeface="Arial"/>
                        </a:rPr>
                        <a:t>6.08</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IN" sz="900" b="0" i="0" u="none" strike="noStrike">
                          <a:solidFill>
                            <a:srgbClr val="000000"/>
                          </a:solidFill>
                          <a:latin typeface="Arial"/>
                        </a:rPr>
                        <a:t>NORWAY</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a:latin typeface="Arial"/>
                        </a:rPr>
                        <a:t>79237</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IN" sz="900" b="0" i="0" u="none" strike="noStrike">
                          <a:solidFill>
                            <a:srgbClr val="000000"/>
                          </a:solidFill>
                          <a:latin typeface="Arial"/>
                        </a:rPr>
                        <a:t>GREECE</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a:latin typeface="Arial"/>
                        </a:rPr>
                        <a:t>828875</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IN" sz="900" b="0" i="0" u="none" strike="noStrike">
                          <a:solidFill>
                            <a:srgbClr val="000000"/>
                          </a:solidFill>
                          <a:latin typeface="Arial"/>
                        </a:rPr>
                        <a:t>NEW ZEALAND</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a:latin typeface="Arial"/>
                        </a:rPr>
                        <a:t>7547552</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514">
                <a:tc>
                  <a:txBody>
                    <a:bodyPr/>
                    <a:lstStyle/>
                    <a:p>
                      <a:pPr algn="ctr" fontAlgn="b"/>
                      <a:r>
                        <a:rPr lang="en-IN" sz="900" b="1" i="0" u="none" strike="noStrike">
                          <a:solidFill>
                            <a:srgbClr val="000000"/>
                          </a:solidFill>
                          <a:latin typeface="Arial"/>
                        </a:rPr>
                        <a:t>29</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IN" sz="900" b="0" i="0" u="none" strike="noStrike">
                          <a:solidFill>
                            <a:srgbClr val="000000"/>
                          </a:solidFill>
                          <a:latin typeface="Arial"/>
                        </a:rPr>
                        <a:t>TURKEY </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a:latin typeface="Arial"/>
                        </a:rPr>
                        <a:t>5.51</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IN" sz="900" b="0" i="0" u="none" strike="noStrike">
                          <a:solidFill>
                            <a:srgbClr val="000000"/>
                          </a:solidFill>
                          <a:latin typeface="Arial"/>
                        </a:rPr>
                        <a:t>SINGAPORE</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a:latin typeface="Arial"/>
                        </a:rPr>
                        <a:t>74396</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IN" sz="900" b="0" i="0" u="none" strike="noStrike">
                          <a:solidFill>
                            <a:srgbClr val="000000"/>
                          </a:solidFill>
                          <a:latin typeface="Arial"/>
                        </a:rPr>
                        <a:t>SINGAPORE</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a:latin typeface="Arial"/>
                        </a:rPr>
                        <a:t>760677</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IN" sz="900" b="0" i="0" u="none" strike="noStrike">
                          <a:solidFill>
                            <a:srgbClr val="000000"/>
                          </a:solidFill>
                          <a:latin typeface="Arial"/>
                        </a:rPr>
                        <a:t>RUSSIA </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a:latin typeface="Arial"/>
                        </a:rPr>
                        <a:t>6589058</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514">
                <a:tc>
                  <a:txBody>
                    <a:bodyPr/>
                    <a:lstStyle/>
                    <a:p>
                      <a:pPr algn="ctr" fontAlgn="b"/>
                      <a:r>
                        <a:rPr lang="en-IN" sz="900" b="1" i="0" u="none" strike="noStrike">
                          <a:solidFill>
                            <a:srgbClr val="000000"/>
                          </a:solidFill>
                          <a:latin typeface="Arial"/>
                        </a:rPr>
                        <a:t>30</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IN" sz="900" b="0" i="0" u="none" strike="noStrike">
                          <a:solidFill>
                            <a:srgbClr val="000000"/>
                          </a:solidFill>
                          <a:latin typeface="Arial"/>
                        </a:rPr>
                        <a:t>RUSSIA </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a:latin typeface="Arial"/>
                        </a:rPr>
                        <a:t>4.93</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IN" sz="900" b="0" i="0" u="none" strike="noStrike">
                          <a:solidFill>
                            <a:srgbClr val="000000"/>
                          </a:solidFill>
                          <a:latin typeface="Arial"/>
                        </a:rPr>
                        <a:t>NEW ZEALAND</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a:latin typeface="Arial"/>
                        </a:rPr>
                        <a:t>62536</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IN" sz="900" b="0" i="0" u="none" strike="noStrike">
                          <a:solidFill>
                            <a:srgbClr val="000000"/>
                          </a:solidFill>
                          <a:latin typeface="Arial"/>
                        </a:rPr>
                        <a:t>NEW ZEALAND</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a:latin typeface="Arial"/>
                        </a:rPr>
                        <a:t>687018</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IN" sz="900" b="0" i="0" u="none" strike="noStrike">
                          <a:solidFill>
                            <a:srgbClr val="000000"/>
                          </a:solidFill>
                          <a:latin typeface="Arial"/>
                        </a:rPr>
                        <a:t>TURKEY </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900" b="0" i="0" u="none" strike="noStrike" dirty="0">
                          <a:latin typeface="Arial"/>
                        </a:rPr>
                        <a:t>5212003</a:t>
                      </a:r>
                    </a:p>
                  </a:txBody>
                  <a:tcPr marL="6220" marR="6220" marT="62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18761" name="TextBox 2"/>
          <p:cNvSpPr txBox="1">
            <a:spLocks noChangeArrowheads="1"/>
          </p:cNvSpPr>
          <p:nvPr/>
        </p:nvSpPr>
        <p:spPr bwMode="auto">
          <a:xfrm>
            <a:off x="1981200" y="381000"/>
            <a:ext cx="4876800" cy="341313"/>
          </a:xfrm>
          <a:prstGeom prst="rect">
            <a:avLst/>
          </a:prstGeom>
          <a:noFill/>
          <a:ln w="9525">
            <a:noFill/>
            <a:miter lim="800000"/>
            <a:headEnd/>
            <a:tailEnd/>
          </a:ln>
        </p:spPr>
        <p:txBody>
          <a:bodyPr>
            <a:spAutoFit/>
          </a:bodyPr>
          <a:lstStyle/>
          <a:p>
            <a:r>
              <a:rPr lang="en-US"/>
              <a:t>Top 30 in All Fields 2002-2012 GDP wise</a:t>
            </a:r>
            <a:endParaRPr lang="en-IN"/>
          </a:p>
        </p:txBody>
      </p:sp>
      <p:sp>
        <p:nvSpPr>
          <p:cNvPr id="18762" name="Oval 3"/>
          <p:cNvSpPr>
            <a:spLocks noChangeArrowheads="1"/>
          </p:cNvSpPr>
          <p:nvPr/>
        </p:nvSpPr>
        <p:spPr bwMode="auto">
          <a:xfrm>
            <a:off x="1524000" y="6172200"/>
            <a:ext cx="457200" cy="228600"/>
          </a:xfrm>
          <a:prstGeom prst="ellipse">
            <a:avLst/>
          </a:prstGeom>
          <a:noFill/>
          <a:ln w="9525" algn="ctr">
            <a:solidFill>
              <a:srgbClr val="FF0000"/>
            </a:solidFill>
            <a:round/>
            <a:headEnd/>
            <a:tailEnd/>
          </a:ln>
        </p:spPr>
        <p:txBody>
          <a:bodyPr/>
          <a:lstStyle/>
          <a:p>
            <a:pPr marL="342900" indent="-342900"/>
            <a:endParaRPr lang="en-IN"/>
          </a:p>
        </p:txBody>
      </p:sp>
      <p:sp>
        <p:nvSpPr>
          <p:cNvPr id="18763" name="Oval 4"/>
          <p:cNvSpPr>
            <a:spLocks noChangeArrowheads="1"/>
          </p:cNvSpPr>
          <p:nvPr/>
        </p:nvSpPr>
        <p:spPr bwMode="auto">
          <a:xfrm>
            <a:off x="2971800" y="3352800"/>
            <a:ext cx="457200" cy="228600"/>
          </a:xfrm>
          <a:prstGeom prst="ellipse">
            <a:avLst/>
          </a:prstGeom>
          <a:noFill/>
          <a:ln w="9525" algn="ctr">
            <a:solidFill>
              <a:srgbClr val="FF0000"/>
            </a:solidFill>
            <a:round/>
            <a:headEnd/>
            <a:tailEnd/>
          </a:ln>
        </p:spPr>
        <p:txBody>
          <a:bodyPr/>
          <a:lstStyle/>
          <a:p>
            <a:pPr marL="342900" indent="-342900"/>
            <a:endParaRPr lang="en-IN"/>
          </a:p>
        </p:txBody>
      </p:sp>
      <p:sp>
        <p:nvSpPr>
          <p:cNvPr id="18764" name="Oval 5"/>
          <p:cNvSpPr>
            <a:spLocks noChangeArrowheads="1"/>
          </p:cNvSpPr>
          <p:nvPr/>
        </p:nvSpPr>
        <p:spPr bwMode="auto">
          <a:xfrm>
            <a:off x="4495800" y="4267200"/>
            <a:ext cx="457200" cy="228600"/>
          </a:xfrm>
          <a:prstGeom prst="ellipse">
            <a:avLst/>
          </a:prstGeom>
          <a:noFill/>
          <a:ln w="9525" algn="ctr">
            <a:solidFill>
              <a:srgbClr val="FF0000"/>
            </a:solidFill>
            <a:round/>
            <a:headEnd/>
            <a:tailEnd/>
          </a:ln>
        </p:spPr>
        <p:txBody>
          <a:bodyPr/>
          <a:lstStyle/>
          <a:p>
            <a:pPr marL="342900" indent="-342900"/>
            <a:endParaRPr lang="en-IN"/>
          </a:p>
        </p:txBody>
      </p:sp>
      <p:sp>
        <p:nvSpPr>
          <p:cNvPr id="18765" name="Oval 6"/>
          <p:cNvSpPr>
            <a:spLocks noChangeArrowheads="1"/>
          </p:cNvSpPr>
          <p:nvPr/>
        </p:nvSpPr>
        <p:spPr bwMode="auto">
          <a:xfrm>
            <a:off x="6019800" y="5105400"/>
            <a:ext cx="457200" cy="228600"/>
          </a:xfrm>
          <a:prstGeom prst="ellipse">
            <a:avLst/>
          </a:prstGeom>
          <a:noFill/>
          <a:ln w="9525" algn="ctr">
            <a:solidFill>
              <a:srgbClr val="FF0000"/>
            </a:solidFill>
            <a:round/>
            <a:headEnd/>
            <a:tailEnd/>
          </a:ln>
        </p:spPr>
        <p:txBody>
          <a:bodyPr/>
          <a:lstStyle/>
          <a:p>
            <a:pPr marL="342900" indent="-342900"/>
            <a:endParaRPr lang="en-IN"/>
          </a:p>
        </p:txBody>
      </p:sp>
      <p:sp>
        <p:nvSpPr>
          <p:cNvPr id="18766" name="Oval 7"/>
          <p:cNvSpPr>
            <a:spLocks noChangeArrowheads="1"/>
          </p:cNvSpPr>
          <p:nvPr/>
        </p:nvSpPr>
        <p:spPr bwMode="auto">
          <a:xfrm>
            <a:off x="1066800" y="3352800"/>
            <a:ext cx="457200" cy="228600"/>
          </a:xfrm>
          <a:prstGeom prst="ellipse">
            <a:avLst/>
          </a:prstGeom>
          <a:noFill/>
          <a:ln w="9525" algn="ctr">
            <a:solidFill>
              <a:srgbClr val="FF0000"/>
            </a:solidFill>
            <a:round/>
            <a:headEnd/>
            <a:tailEnd/>
          </a:ln>
        </p:spPr>
        <p:txBody>
          <a:bodyPr/>
          <a:lstStyle/>
          <a:p>
            <a:pPr marL="342900" indent="-342900"/>
            <a:endParaRPr lang="en-IN"/>
          </a:p>
        </p:txBody>
      </p:sp>
      <p:sp>
        <p:nvSpPr>
          <p:cNvPr id="18767" name="Oval 8"/>
          <p:cNvSpPr>
            <a:spLocks noChangeArrowheads="1"/>
          </p:cNvSpPr>
          <p:nvPr/>
        </p:nvSpPr>
        <p:spPr bwMode="auto">
          <a:xfrm>
            <a:off x="1066800" y="4191000"/>
            <a:ext cx="457200" cy="228600"/>
          </a:xfrm>
          <a:prstGeom prst="ellipse">
            <a:avLst/>
          </a:prstGeom>
          <a:noFill/>
          <a:ln w="9525" algn="ctr">
            <a:solidFill>
              <a:srgbClr val="FF0000"/>
            </a:solidFill>
            <a:round/>
            <a:headEnd/>
            <a:tailEnd/>
          </a:ln>
        </p:spPr>
        <p:txBody>
          <a:bodyPr/>
          <a:lstStyle/>
          <a:p>
            <a:pPr marL="342900" indent="-342900"/>
            <a:endParaRPr lang="en-IN"/>
          </a:p>
        </p:txBody>
      </p:sp>
      <p:sp>
        <p:nvSpPr>
          <p:cNvPr id="18768" name="Oval 9"/>
          <p:cNvSpPr>
            <a:spLocks noChangeArrowheads="1"/>
          </p:cNvSpPr>
          <p:nvPr/>
        </p:nvSpPr>
        <p:spPr bwMode="auto">
          <a:xfrm>
            <a:off x="1066800" y="5105400"/>
            <a:ext cx="457200" cy="228600"/>
          </a:xfrm>
          <a:prstGeom prst="ellipse">
            <a:avLst/>
          </a:prstGeom>
          <a:noFill/>
          <a:ln w="9525" algn="ctr">
            <a:solidFill>
              <a:srgbClr val="FF0000"/>
            </a:solidFill>
            <a:round/>
            <a:headEnd/>
            <a:tailEnd/>
          </a:ln>
        </p:spPr>
        <p:txBody>
          <a:bodyPr/>
          <a:lstStyle/>
          <a:p>
            <a:pPr marL="342900" indent="-342900"/>
            <a:endParaRPr lang="en-IN"/>
          </a:p>
        </p:txBody>
      </p:sp>
      <p:sp>
        <p:nvSpPr>
          <p:cNvPr id="18769" name="Oval 10"/>
          <p:cNvSpPr>
            <a:spLocks noChangeArrowheads="1"/>
          </p:cNvSpPr>
          <p:nvPr/>
        </p:nvSpPr>
        <p:spPr bwMode="auto">
          <a:xfrm>
            <a:off x="1066800" y="6172200"/>
            <a:ext cx="457200" cy="228600"/>
          </a:xfrm>
          <a:prstGeom prst="ellipse">
            <a:avLst/>
          </a:prstGeom>
          <a:noFill/>
          <a:ln w="9525" algn="ctr">
            <a:solidFill>
              <a:srgbClr val="FF0000"/>
            </a:solidFill>
            <a:round/>
            <a:headEnd/>
            <a:tailEnd/>
          </a:ln>
        </p:spPr>
        <p:txBody>
          <a:bodyPr/>
          <a:lstStyle/>
          <a:p>
            <a:pPr marL="342900" indent="-342900"/>
            <a:endParaRPr lang="en-IN"/>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p:txBody>
          <a:bodyPr/>
          <a:lstStyle/>
          <a:p>
            <a:pPr eaLnBrk="1" hangingPunct="1"/>
            <a:r>
              <a:rPr lang="en-US" sz="3600" b="1" smtClean="0"/>
              <a:t>R&amp;D Personnel</a:t>
            </a:r>
          </a:p>
        </p:txBody>
      </p:sp>
      <p:graphicFrame>
        <p:nvGraphicFramePr>
          <p:cNvPr id="14368" name="Group 32"/>
          <p:cNvGraphicFramePr>
            <a:graphicFrameLocks noGrp="1"/>
          </p:cNvGraphicFramePr>
          <p:nvPr>
            <p:ph type="tbl" idx="4294967295"/>
          </p:nvPr>
        </p:nvGraphicFramePr>
        <p:xfrm>
          <a:off x="1524000" y="1676400"/>
          <a:ext cx="5943600" cy="4283075"/>
        </p:xfrm>
        <a:graphic>
          <a:graphicData uri="http://schemas.openxmlformats.org/drawingml/2006/table">
            <a:tbl>
              <a:tblPr/>
              <a:tblGrid>
                <a:gridCol w="1981200"/>
                <a:gridCol w="1981200"/>
                <a:gridCol w="1981200"/>
              </a:tblGrid>
              <a:tr h="145707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cs typeface="Arial" charset="0"/>
                        </a:rPr>
                        <a:t> </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cs typeface="Arial" charset="0"/>
                        </a:rPr>
                        <a:t>FTERs per million of population</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cs typeface="Arial" charset="0"/>
                        </a:rPr>
                        <a:t>PhDs in </a:t>
                      </a:r>
                      <a:r>
                        <a:rPr kumimoji="0" lang="en-US" sz="2800" b="0" i="0" u="none" strike="noStrike" cap="none" normalizeH="0" baseline="0" dirty="0" err="1" smtClean="0">
                          <a:ln>
                            <a:noFill/>
                          </a:ln>
                          <a:solidFill>
                            <a:schemeClr val="tx1"/>
                          </a:solidFill>
                          <a:effectLst/>
                          <a:latin typeface="Arial" charset="0"/>
                          <a:cs typeface="Arial" charset="0"/>
                        </a:rPr>
                        <a:t>Engg</a:t>
                      </a:r>
                      <a:endParaRPr kumimoji="0" lang="en-US" sz="28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cs typeface="Arial" charset="0"/>
                        </a:rPr>
                        <a:t>Annually</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solidFill>
                  </a:tcPr>
                </a:tc>
              </a:tr>
              <a:tr h="94147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cs typeface="Arial" charset="0"/>
                        </a:rPr>
                        <a:t>USA</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cs typeface="Arial" charset="0"/>
                        </a:rPr>
                        <a:t>4628</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cs typeface="Arial" charset="0"/>
                        </a:rPr>
                        <a:t>8110</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solidFill>
                  </a:tcPr>
                </a:tc>
              </a:tr>
              <a:tr h="94305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China</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cs typeface="Arial" charset="0"/>
                        </a:rPr>
                        <a:t>715</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cs typeface="Arial" charset="0"/>
                        </a:rPr>
                        <a:t>15073</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solidFill>
                  </a:tcPr>
                </a:tc>
              </a:tr>
              <a:tr h="94147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India</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cs typeface="Arial" charset="0"/>
                        </a:rPr>
                        <a:t>119</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cs typeface="Arial" charset="0"/>
                        </a:rPr>
                        <a:t>1058</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solidFill>
                  </a:tcPr>
                </a:tc>
              </a:tr>
            </a:tbl>
          </a:graphicData>
        </a:graphic>
      </p:graphicFrame>
      <p:sp>
        <p:nvSpPr>
          <p:cNvPr id="19481" name="Rectangle 3"/>
          <p:cNvSpPr>
            <a:spLocks noChangeArrowheads="1"/>
          </p:cNvSpPr>
          <p:nvPr/>
        </p:nvSpPr>
        <p:spPr bwMode="auto">
          <a:xfrm>
            <a:off x="762000" y="6096000"/>
            <a:ext cx="7162800" cy="590550"/>
          </a:xfrm>
          <a:prstGeom prst="rect">
            <a:avLst/>
          </a:prstGeom>
          <a:noFill/>
          <a:ln w="9525">
            <a:noFill/>
            <a:miter lim="800000"/>
            <a:headEnd/>
            <a:tailEnd/>
          </a:ln>
        </p:spPr>
        <p:txBody>
          <a:bodyPr>
            <a:spAutoFit/>
          </a:bodyPr>
          <a:lstStyle/>
          <a:p>
            <a:pPr algn="r"/>
            <a:r>
              <a:rPr lang="en-IN">
                <a:solidFill>
                  <a:srgbClr val="0000CC"/>
                </a:solidFill>
              </a:rPr>
              <a:t>E C Subba Rao, CURRENT SCIENCE, VOL. 104, NO. 1, 10 JANUARY 2013</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p:cNvPicPr>
            <a:picLocks noChangeAspect="1" noChangeArrowheads="1"/>
          </p:cNvPicPr>
          <p:nvPr/>
        </p:nvPicPr>
        <p:blipFill>
          <a:blip r:embed="rId3" cstate="print"/>
          <a:srcRect/>
          <a:stretch>
            <a:fillRect/>
          </a:stretch>
        </p:blipFill>
        <p:spPr bwMode="auto">
          <a:xfrm>
            <a:off x="644525" y="190500"/>
            <a:ext cx="7854950" cy="5743575"/>
          </a:xfrm>
          <a:prstGeom prst="rect">
            <a:avLst/>
          </a:prstGeom>
          <a:noFill/>
          <a:ln w="9525">
            <a:noFill/>
            <a:miter lim="800000"/>
            <a:headEnd/>
            <a:tailEnd/>
          </a:ln>
        </p:spPr>
      </p:pic>
      <p:sp>
        <p:nvSpPr>
          <p:cNvPr id="20483" name="Text Box 3"/>
          <p:cNvSpPr txBox="1">
            <a:spLocks noChangeArrowheads="1"/>
          </p:cNvSpPr>
          <p:nvPr/>
        </p:nvSpPr>
        <p:spPr bwMode="auto">
          <a:xfrm>
            <a:off x="879475" y="5905500"/>
            <a:ext cx="7796213" cy="763588"/>
          </a:xfrm>
          <a:prstGeom prst="rect">
            <a:avLst/>
          </a:prstGeom>
          <a:noFill/>
          <a:ln w="9525">
            <a:noFill/>
            <a:miter lim="800000"/>
            <a:headEnd/>
            <a:tailEnd/>
          </a:ln>
        </p:spPr>
        <p:txBody>
          <a:bodyPr lIns="72731" tIns="36366" rIns="72731" bIns="36366">
            <a:spAutoFit/>
          </a:bodyPr>
          <a:lstStyle/>
          <a:p>
            <a:pPr defTabSz="873125">
              <a:lnSpc>
                <a:spcPct val="100000"/>
              </a:lnSpc>
              <a:spcBef>
                <a:spcPct val="0"/>
              </a:spcBef>
            </a:pPr>
            <a:r>
              <a:rPr lang="en-US" sz="1400" b="1">
                <a:solidFill>
                  <a:schemeClr val="folHlink"/>
                </a:solidFill>
              </a:rPr>
              <a:t>Research Funding and Research Output: A Bibliometric Contribution to the US Federal Research Roadmap</a:t>
            </a:r>
          </a:p>
          <a:p>
            <a:pPr algn="r" defTabSz="873125">
              <a:lnSpc>
                <a:spcPct val="100000"/>
              </a:lnSpc>
              <a:spcBef>
                <a:spcPct val="0"/>
              </a:spcBef>
            </a:pPr>
            <a:r>
              <a:rPr lang="en-US" sz="1400">
                <a:solidFill>
                  <a:srgbClr val="0000FF"/>
                </a:solidFill>
              </a:rPr>
              <a:t>Loet Leydesdorff &amp; Caroline Wagner</a:t>
            </a:r>
          </a:p>
        </p:txBody>
      </p:sp>
      <p:sp>
        <p:nvSpPr>
          <p:cNvPr id="20484" name="Oval 4"/>
          <p:cNvSpPr>
            <a:spLocks noChangeArrowheads="1"/>
          </p:cNvSpPr>
          <p:nvPr/>
        </p:nvSpPr>
        <p:spPr bwMode="auto">
          <a:xfrm>
            <a:off x="1700213" y="3810000"/>
            <a:ext cx="117475" cy="63500"/>
          </a:xfrm>
          <a:prstGeom prst="ellipse">
            <a:avLst/>
          </a:prstGeom>
          <a:solidFill>
            <a:schemeClr val="folHlink"/>
          </a:solidFill>
          <a:ln w="9525">
            <a:solidFill>
              <a:schemeClr val="tx1"/>
            </a:solidFill>
            <a:round/>
            <a:headEnd/>
            <a:tailEnd/>
          </a:ln>
        </p:spPr>
        <p:txBody>
          <a:bodyPr wrap="none" anchor="ctr"/>
          <a:lstStyle/>
          <a:p>
            <a:endParaRPr lang="en-IN"/>
          </a:p>
        </p:txBody>
      </p:sp>
      <p:sp>
        <p:nvSpPr>
          <p:cNvPr id="20485" name="Text Box 5"/>
          <p:cNvSpPr txBox="1">
            <a:spLocks noChangeArrowheads="1"/>
          </p:cNvSpPr>
          <p:nvPr/>
        </p:nvSpPr>
        <p:spPr bwMode="auto">
          <a:xfrm>
            <a:off x="152400" y="3657600"/>
            <a:ext cx="762000" cy="331788"/>
          </a:xfrm>
          <a:prstGeom prst="rect">
            <a:avLst/>
          </a:prstGeom>
          <a:noFill/>
          <a:ln w="9525">
            <a:noFill/>
            <a:miter lim="800000"/>
            <a:headEnd/>
            <a:tailEnd/>
          </a:ln>
        </p:spPr>
        <p:txBody>
          <a:bodyPr lIns="72731" tIns="36366" rIns="72731" bIns="36366">
            <a:spAutoFit/>
          </a:bodyPr>
          <a:lstStyle/>
          <a:p>
            <a:pPr defTabSz="873125">
              <a:lnSpc>
                <a:spcPct val="100000"/>
              </a:lnSpc>
              <a:spcBef>
                <a:spcPct val="50000"/>
              </a:spcBef>
            </a:pPr>
            <a:r>
              <a:rPr lang="en-US" sz="1700" b="1">
                <a:solidFill>
                  <a:schemeClr val="folHlink"/>
                </a:solidFill>
              </a:rPr>
              <a:t>India</a:t>
            </a:r>
          </a:p>
        </p:txBody>
      </p:sp>
      <p:sp>
        <p:nvSpPr>
          <p:cNvPr id="20486" name="Line 6"/>
          <p:cNvSpPr>
            <a:spLocks noChangeShapeType="1"/>
          </p:cNvSpPr>
          <p:nvPr/>
        </p:nvSpPr>
        <p:spPr bwMode="auto">
          <a:xfrm>
            <a:off x="762000" y="3810000"/>
            <a:ext cx="938213" cy="0"/>
          </a:xfrm>
          <a:prstGeom prst="line">
            <a:avLst/>
          </a:prstGeom>
          <a:noFill/>
          <a:ln w="9525">
            <a:solidFill>
              <a:schemeClr val="folHlink"/>
            </a:solidFill>
            <a:round/>
            <a:headEn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2"/>
          <p:cNvGraphicFramePr>
            <a:graphicFrameLocks noChangeAspect="1"/>
          </p:cNvGraphicFramePr>
          <p:nvPr/>
        </p:nvGraphicFramePr>
        <p:xfrm>
          <a:off x="1549400" y="304800"/>
          <a:ext cx="6118225" cy="6172200"/>
        </p:xfrm>
        <a:graphic>
          <a:graphicData uri="http://schemas.openxmlformats.org/presentationml/2006/ole">
            <p:oleObj spid="_x0000_s1026" name="Chart" r:id="rId4" imgW="4143451" imgH="3857549" progId="Excel.Chart.8">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295400" y="274638"/>
            <a:ext cx="6629400" cy="944562"/>
          </a:xfrm>
        </p:spPr>
        <p:txBody>
          <a:bodyPr/>
          <a:lstStyle/>
          <a:p>
            <a:pPr eaLnBrk="1" hangingPunct="1"/>
            <a:r>
              <a:rPr lang="en-US" sz="3200" smtClean="0">
                <a:solidFill>
                  <a:schemeClr val="folHlink"/>
                </a:solidFill>
              </a:rPr>
              <a:t>Science as a source of progress</a:t>
            </a:r>
          </a:p>
        </p:txBody>
      </p:sp>
      <p:sp>
        <p:nvSpPr>
          <p:cNvPr id="4099" name="Rectangle 3"/>
          <p:cNvSpPr>
            <a:spLocks noGrp="1" noChangeArrowheads="1"/>
          </p:cNvSpPr>
          <p:nvPr>
            <p:ph type="body" idx="1"/>
          </p:nvPr>
        </p:nvSpPr>
        <p:spPr/>
        <p:txBody>
          <a:bodyPr/>
          <a:lstStyle/>
          <a:p>
            <a:pPr eaLnBrk="1" hangingPunct="1">
              <a:lnSpc>
                <a:spcPct val="90000"/>
              </a:lnSpc>
              <a:buFontTx/>
              <a:buNone/>
            </a:pPr>
            <a:r>
              <a:rPr lang="en-US" sz="2800" smtClean="0"/>
              <a:t>	</a:t>
            </a:r>
            <a:r>
              <a:rPr lang="en-US" sz="2400" smtClean="0"/>
              <a:t>During the 18th century, scientists convinced governments to finance their work: </a:t>
            </a:r>
          </a:p>
          <a:p>
            <a:pPr eaLnBrk="1" hangingPunct="1">
              <a:lnSpc>
                <a:spcPct val="90000"/>
              </a:lnSpc>
              <a:buFontTx/>
              <a:buNone/>
            </a:pPr>
            <a:endParaRPr lang="en-US" sz="2400" smtClean="0"/>
          </a:p>
          <a:p>
            <a:pPr eaLnBrk="1" hangingPunct="1">
              <a:lnSpc>
                <a:spcPct val="90000"/>
              </a:lnSpc>
              <a:buFontTx/>
              <a:buNone/>
            </a:pPr>
            <a:r>
              <a:rPr lang="en-US" sz="2400" smtClean="0"/>
              <a:t>		1) science inculcates intellectual virtues like objectivity, logic and rationality in individuals</a:t>
            </a:r>
          </a:p>
          <a:p>
            <a:pPr eaLnBrk="1" hangingPunct="1">
              <a:lnSpc>
                <a:spcPct val="90000"/>
              </a:lnSpc>
              <a:buFontTx/>
              <a:buNone/>
            </a:pPr>
            <a:endParaRPr lang="en-US" sz="2400" smtClean="0"/>
          </a:p>
          <a:p>
            <a:pPr eaLnBrk="1" hangingPunct="1">
              <a:lnSpc>
                <a:spcPct val="90000"/>
              </a:lnSpc>
              <a:buFontTx/>
              <a:buNone/>
            </a:pPr>
            <a:r>
              <a:rPr lang="en-US" sz="2400" smtClean="0"/>
              <a:t>		2) science drives socio-economic progress</a:t>
            </a:r>
          </a:p>
          <a:p>
            <a:pPr eaLnBrk="1" hangingPunct="1">
              <a:lnSpc>
                <a:spcPct val="90000"/>
              </a:lnSpc>
              <a:buFontTx/>
              <a:buNone/>
            </a:pPr>
            <a:endParaRPr lang="en-US" sz="2400" smtClean="0"/>
          </a:p>
          <a:p>
            <a:pPr eaLnBrk="1" hangingPunct="1">
              <a:lnSpc>
                <a:spcPct val="90000"/>
              </a:lnSpc>
              <a:buFontTx/>
              <a:buNone/>
            </a:pPr>
            <a:r>
              <a:rPr lang="en-US" sz="2400" smtClean="0"/>
              <a:t>  	Also, universities have for many centuries (Bologna 1088, Oxford 1096) been autonomous institutions, committed to teaching and research.</a:t>
            </a:r>
          </a:p>
          <a:p>
            <a:pPr eaLnBrk="1" hangingPunct="1">
              <a:lnSpc>
                <a:spcPct val="90000"/>
              </a:lnSpc>
            </a:pPr>
            <a:endParaRPr lang="en-US" sz="2400" smtClean="0"/>
          </a:p>
        </p:txBody>
      </p:sp>
      <p:sp>
        <p:nvSpPr>
          <p:cNvPr id="4100" name="Rectangle 4"/>
          <p:cNvSpPr>
            <a:spLocks noChangeArrowheads="1"/>
          </p:cNvSpPr>
          <p:nvPr/>
        </p:nvSpPr>
        <p:spPr bwMode="auto">
          <a:xfrm>
            <a:off x="2133600" y="6324600"/>
            <a:ext cx="6584950" cy="339725"/>
          </a:xfrm>
          <a:prstGeom prst="rect">
            <a:avLst/>
          </a:prstGeom>
          <a:noFill/>
          <a:ln w="9525" algn="ctr">
            <a:noFill/>
            <a:miter lim="800000"/>
            <a:headEnd/>
            <a:tailEnd/>
          </a:ln>
        </p:spPr>
        <p:txBody>
          <a:bodyPr wrap="none">
            <a:spAutoFit/>
          </a:bodyPr>
          <a:lstStyle/>
          <a:p>
            <a:pPr marL="342900" indent="-342900">
              <a:spcBef>
                <a:spcPct val="50000"/>
              </a:spcBef>
            </a:pPr>
            <a:r>
              <a:rPr lang="en-US" b="1">
                <a:solidFill>
                  <a:srgbClr val="006600"/>
                </a:solidFill>
              </a:rPr>
              <a:t>Outline for a History of Science Measurement, </a:t>
            </a:r>
            <a:r>
              <a:rPr lang="en-US" i="1">
                <a:solidFill>
                  <a:srgbClr val="006600"/>
                </a:solidFill>
              </a:rPr>
              <a:t>Benoît Godin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
          <p:cNvSpPr>
            <a:spLocks noChangeArrowheads="1"/>
          </p:cNvSpPr>
          <p:nvPr/>
        </p:nvSpPr>
        <p:spPr bwMode="auto">
          <a:xfrm>
            <a:off x="838200" y="677863"/>
            <a:ext cx="7696200" cy="4702175"/>
          </a:xfrm>
          <a:prstGeom prst="rect">
            <a:avLst/>
          </a:prstGeom>
          <a:noFill/>
          <a:ln w="9525" algn="ctr">
            <a:noFill/>
            <a:miter lim="800000"/>
            <a:headEnd/>
            <a:tailEnd/>
          </a:ln>
        </p:spPr>
        <p:txBody>
          <a:bodyPr anchor="ctr">
            <a:spAutoFit/>
          </a:bodyPr>
          <a:lstStyle/>
          <a:p>
            <a:pPr indent="136525" algn="just" eaLnBrk="0" hangingPunct="0"/>
            <a:r>
              <a:rPr lang="en-AU" altLang="zh-CN" sz="2800">
                <a:solidFill>
                  <a:srgbClr val="000000"/>
                </a:solidFill>
                <a:latin typeface="Times New Roman" pitchFamily="18" charset="0"/>
                <a:ea typeface="宋体" pitchFamily="2" charset="-122"/>
              </a:rPr>
              <a:t>In the present exercise, the scientific output measured in terms of articles published from the various states of India as registered by the Web of Science over a 3 year period (2007-2009)   </a:t>
            </a:r>
            <a:r>
              <a:rPr lang="en-AU" altLang="zh-CN" sz="2800" i="1">
                <a:solidFill>
                  <a:srgbClr val="000000"/>
                </a:solidFill>
                <a:latin typeface="Times New Roman" pitchFamily="18" charset="0"/>
                <a:ea typeface="宋体" pitchFamily="2" charset="-122"/>
              </a:rPr>
              <a:t>P</a:t>
            </a:r>
            <a:r>
              <a:rPr lang="en-AU" altLang="zh-CN" sz="2800">
                <a:solidFill>
                  <a:srgbClr val="000000"/>
                </a:solidFill>
                <a:latin typeface="Times New Roman" pitchFamily="18" charset="0"/>
                <a:ea typeface="宋体" pitchFamily="2" charset="-122"/>
              </a:rPr>
              <a:t>,  is taken as the output term. </a:t>
            </a:r>
          </a:p>
          <a:p>
            <a:pPr indent="136525" eaLnBrk="0" hangingPunct="0"/>
            <a:endParaRPr lang="en-AU" altLang="zh-CN" sz="2800">
              <a:solidFill>
                <a:srgbClr val="000000"/>
              </a:solidFill>
              <a:latin typeface="Times New Roman" pitchFamily="18" charset="0"/>
              <a:ea typeface="宋体" pitchFamily="2" charset="-122"/>
            </a:endParaRPr>
          </a:p>
          <a:p>
            <a:pPr indent="136525" eaLnBrk="0" hangingPunct="0"/>
            <a:r>
              <a:rPr lang="en-AU" altLang="zh-CN" sz="2800">
                <a:solidFill>
                  <a:srgbClr val="000000"/>
                </a:solidFill>
                <a:latin typeface="Times New Roman" pitchFamily="18" charset="0"/>
                <a:ea typeface="宋体" pitchFamily="2" charset="-122"/>
              </a:rPr>
              <a:t>The GDP of each state,  in billions of dollar in 2009  </a:t>
            </a:r>
            <a:r>
              <a:rPr lang="en-AU" altLang="zh-CN" sz="2800" i="1">
                <a:solidFill>
                  <a:srgbClr val="000000"/>
                </a:solidFill>
                <a:latin typeface="Times New Roman" pitchFamily="18" charset="0"/>
                <a:ea typeface="宋体" pitchFamily="2" charset="-122"/>
              </a:rPr>
              <a:t>($Bn</a:t>
            </a:r>
            <a:r>
              <a:rPr lang="en-AU" altLang="zh-CN" sz="2800">
                <a:solidFill>
                  <a:srgbClr val="000000"/>
                </a:solidFill>
                <a:latin typeface="Times New Roman" pitchFamily="18" charset="0"/>
                <a:ea typeface="宋体" pitchFamily="2" charset="-122"/>
              </a:rPr>
              <a:t>) is taken as the proxy for the input term</a:t>
            </a:r>
            <a:r>
              <a:rPr lang="en-AU" altLang="zh-CN" sz="2800">
                <a:latin typeface="Times New Roman" pitchFamily="18" charset="0"/>
                <a:ea typeface="宋体" pitchFamily="2" charset="-122"/>
              </a:rPr>
              <a:t> </a:t>
            </a:r>
          </a:p>
          <a:p>
            <a:pPr indent="136525" eaLnBrk="0" hangingPunct="0"/>
            <a:endParaRPr lang="en-US" altLang="zh-CN" sz="2800">
              <a:ea typeface="宋体" pitchFamily="2" charset="-122"/>
            </a:endParaRPr>
          </a:p>
          <a:p>
            <a:pPr indent="136525" eaLnBrk="0" hangingPunct="0">
              <a:lnSpc>
                <a:spcPct val="100000"/>
              </a:lnSpc>
              <a:spcBef>
                <a:spcPct val="0"/>
              </a:spcBef>
            </a:pPr>
            <a:r>
              <a:rPr lang="en-AU" altLang="zh-CN" sz="2800">
                <a:latin typeface="Times New Roman" pitchFamily="18" charset="0"/>
                <a:ea typeface="宋体" pitchFamily="2" charset="-122"/>
              </a:rPr>
              <a:t>(</a:t>
            </a:r>
            <a:r>
              <a:rPr lang="en-AU" altLang="zh-CN" sz="2800">
                <a:solidFill>
                  <a:srgbClr val="000000"/>
                </a:solidFill>
                <a:latin typeface="Times New Roman" pitchFamily="18" charset="0"/>
                <a:ea typeface="宋体" pitchFamily="2" charset="-122"/>
                <a:hlinkClick r:id="rId2"/>
              </a:rPr>
              <a:t>http://www.economist.com/content/indian-summary</a:t>
            </a:r>
            <a:r>
              <a:rPr lang="en-AU" altLang="zh-CN" sz="2800">
                <a:solidFill>
                  <a:srgbClr val="000000"/>
                </a:solidFill>
                <a:latin typeface="Times New Roman" pitchFamily="18" charset="0"/>
                <a:ea typeface="宋体" pitchFamily="2" charset="-122"/>
              </a:rPr>
              <a:t>  accessed on 22 July 2011). </a:t>
            </a:r>
            <a:endParaRPr lang="en-AU" altLang="zh-CN" sz="2800">
              <a:ea typeface="宋体" pitchFamily="2" charset="-122"/>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
          <p:cNvSpPr>
            <a:spLocks noChangeArrowheads="1"/>
          </p:cNvSpPr>
          <p:nvPr/>
        </p:nvSpPr>
        <p:spPr bwMode="auto">
          <a:xfrm>
            <a:off x="1600200" y="685800"/>
            <a:ext cx="5867400" cy="5438775"/>
          </a:xfrm>
          <a:prstGeom prst="rect">
            <a:avLst/>
          </a:prstGeom>
          <a:noFill/>
          <a:ln w="9525">
            <a:noFill/>
            <a:miter lim="800000"/>
            <a:headEnd/>
            <a:tailEnd/>
          </a:ln>
        </p:spPr>
        <p:txBody>
          <a:bodyPr>
            <a:spAutoFit/>
          </a:bodyPr>
          <a:lstStyle/>
          <a:p>
            <a:r>
              <a:rPr lang="en-AU"/>
              <a:t>quality of scientific activity, the ratio of  Output to Input,  </a:t>
            </a:r>
          </a:p>
          <a:p>
            <a:endParaRPr lang="en-AU"/>
          </a:p>
          <a:p>
            <a:r>
              <a:rPr lang="en-AU">
                <a:solidFill>
                  <a:srgbClr val="FF0000"/>
                </a:solidFill>
              </a:rPr>
              <a:t>    </a:t>
            </a:r>
            <a:r>
              <a:rPr lang="en-AU" i="1">
                <a:solidFill>
                  <a:srgbClr val="FF0000"/>
                </a:solidFill>
              </a:rPr>
              <a:t>q  =  P/$Bn</a:t>
            </a:r>
            <a:r>
              <a:rPr lang="en-AU">
                <a:solidFill>
                  <a:srgbClr val="FF0000"/>
                </a:solidFill>
              </a:rPr>
              <a:t>. </a:t>
            </a:r>
          </a:p>
          <a:p>
            <a:endParaRPr lang="en-AU"/>
          </a:p>
          <a:p>
            <a:r>
              <a:rPr lang="en-AU"/>
              <a:t>This indicator usually favours small states at the expense of larger states where the law of diminishing returns sets in. Indeed, there will always be cases of high input but low output and therefore low quality,  or  low input and medium output but of high quality, etc. </a:t>
            </a:r>
          </a:p>
          <a:p>
            <a:endParaRPr lang="en-AU"/>
          </a:p>
          <a:p>
            <a:r>
              <a:rPr lang="en-AU"/>
              <a:t>It is therefore desirable to assess overall performance in terms of a single indicator. </a:t>
            </a:r>
          </a:p>
          <a:p>
            <a:endParaRPr lang="en-AU"/>
          </a:p>
          <a:p>
            <a:r>
              <a:rPr lang="en-AU"/>
              <a:t>output or outcome  (</a:t>
            </a:r>
            <a:r>
              <a:rPr lang="en-AU" i="1">
                <a:solidFill>
                  <a:srgbClr val="FF0000"/>
                </a:solidFill>
              </a:rPr>
              <a:t>O</a:t>
            </a:r>
            <a:r>
              <a:rPr lang="en-AU"/>
              <a:t>), </a:t>
            </a:r>
          </a:p>
          <a:p>
            <a:r>
              <a:rPr lang="en-AU"/>
              <a:t>an input of  size  </a:t>
            </a:r>
            <a:r>
              <a:rPr lang="en-AU" i="1">
                <a:solidFill>
                  <a:srgbClr val="FF0000"/>
                </a:solidFill>
              </a:rPr>
              <a:t>Q</a:t>
            </a:r>
            <a:r>
              <a:rPr lang="en-AU"/>
              <a:t>,   </a:t>
            </a:r>
          </a:p>
          <a:p>
            <a:endParaRPr lang="en-AU"/>
          </a:p>
          <a:p>
            <a:r>
              <a:rPr lang="en-AU"/>
              <a:t>to combine quality </a:t>
            </a:r>
            <a:r>
              <a:rPr lang="en-AU" i="1">
                <a:solidFill>
                  <a:srgbClr val="FF0000"/>
                </a:solidFill>
              </a:rPr>
              <a:t>q</a:t>
            </a:r>
            <a:r>
              <a:rPr lang="en-AU"/>
              <a:t>  with quantity </a:t>
            </a:r>
            <a:r>
              <a:rPr lang="en-AU" i="1">
                <a:solidFill>
                  <a:srgbClr val="FF0000"/>
                </a:solidFill>
              </a:rPr>
              <a:t>Q</a:t>
            </a:r>
            <a:r>
              <a:rPr lang="en-AU"/>
              <a:t>  and/or  output  </a:t>
            </a:r>
            <a:r>
              <a:rPr lang="en-AU" i="1">
                <a:solidFill>
                  <a:srgbClr val="FF0000"/>
                </a:solidFill>
              </a:rPr>
              <a:t>O</a:t>
            </a:r>
            <a:r>
              <a:rPr lang="en-AU"/>
              <a:t>   to yield a  single indicator that is the best proxy for performance. </a:t>
            </a:r>
            <a:endParaRPr lang="en-IN"/>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
          <p:cNvSpPr>
            <a:spLocks noChangeArrowheads="1"/>
          </p:cNvSpPr>
          <p:nvPr/>
        </p:nvSpPr>
        <p:spPr bwMode="auto">
          <a:xfrm>
            <a:off x="2286000" y="615950"/>
            <a:ext cx="4572000" cy="4911725"/>
          </a:xfrm>
          <a:prstGeom prst="rect">
            <a:avLst/>
          </a:prstGeom>
          <a:noFill/>
          <a:ln w="9525">
            <a:noFill/>
            <a:miter lim="800000"/>
            <a:headEnd/>
            <a:tailEnd/>
          </a:ln>
        </p:spPr>
        <p:txBody>
          <a:bodyPr>
            <a:spAutoFit/>
          </a:bodyPr>
          <a:lstStyle/>
          <a:p>
            <a:r>
              <a:rPr lang="en-AU"/>
              <a:t>given an input (for quantity) </a:t>
            </a:r>
          </a:p>
          <a:p>
            <a:endParaRPr lang="en-AU" i="1"/>
          </a:p>
          <a:p>
            <a:r>
              <a:rPr lang="en-AU" i="1">
                <a:solidFill>
                  <a:srgbClr val="FF0000"/>
                </a:solidFill>
              </a:rPr>
              <a:t>Q</a:t>
            </a:r>
            <a:endParaRPr lang="en-AU"/>
          </a:p>
          <a:p>
            <a:endParaRPr lang="en-AU"/>
          </a:p>
          <a:p>
            <a:r>
              <a:rPr lang="en-AU"/>
              <a:t>output or outcome (for  quasity), </a:t>
            </a:r>
          </a:p>
          <a:p>
            <a:endParaRPr lang="en-AU" i="1">
              <a:solidFill>
                <a:srgbClr val="FF0000"/>
              </a:solidFill>
            </a:endParaRPr>
          </a:p>
          <a:p>
            <a:r>
              <a:rPr lang="en-AU" i="1">
                <a:solidFill>
                  <a:srgbClr val="FF0000"/>
                </a:solidFill>
              </a:rPr>
              <a:t>O</a:t>
            </a:r>
            <a:endParaRPr lang="en-AU"/>
          </a:p>
          <a:p>
            <a:endParaRPr lang="en-AU"/>
          </a:p>
          <a:p>
            <a:endParaRPr lang="en-AU"/>
          </a:p>
          <a:p>
            <a:r>
              <a:rPr lang="en-AU"/>
              <a:t>quality,  is defined as  quasity/quantity </a:t>
            </a:r>
          </a:p>
          <a:p>
            <a:endParaRPr lang="en-AU"/>
          </a:p>
          <a:p>
            <a:r>
              <a:rPr lang="en-AU" i="1">
                <a:solidFill>
                  <a:srgbClr val="FF0000"/>
                </a:solidFill>
              </a:rPr>
              <a:t>q  =  O/Q</a:t>
            </a:r>
            <a:endParaRPr lang="en-AU"/>
          </a:p>
          <a:p>
            <a:endParaRPr lang="en-AU"/>
          </a:p>
          <a:p>
            <a:r>
              <a:rPr lang="en-AU"/>
              <a:t>indicator for performance becomes  </a:t>
            </a:r>
          </a:p>
          <a:p>
            <a:endParaRPr lang="en-AU"/>
          </a:p>
          <a:p>
            <a:r>
              <a:rPr lang="en-AU"/>
              <a:t> </a:t>
            </a:r>
            <a:r>
              <a:rPr lang="en-AU" i="1">
                <a:solidFill>
                  <a:srgbClr val="FF0000"/>
                </a:solidFill>
              </a:rPr>
              <a:t>X  =  qO  =  q</a:t>
            </a:r>
            <a:r>
              <a:rPr lang="en-AU" i="1" baseline="30000">
                <a:solidFill>
                  <a:srgbClr val="FF0000"/>
                </a:solidFill>
              </a:rPr>
              <a:t>2</a:t>
            </a:r>
            <a:r>
              <a:rPr lang="en-AU" i="1">
                <a:solidFill>
                  <a:srgbClr val="FF0000"/>
                </a:solidFill>
              </a:rPr>
              <a:t>Q</a:t>
            </a:r>
            <a:r>
              <a:rPr lang="en-AU" i="1"/>
              <a:t>.   </a:t>
            </a:r>
            <a:endParaRPr lang="en-IN"/>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
          <p:cNvSpPr>
            <a:spLocks noChangeArrowheads="1"/>
          </p:cNvSpPr>
          <p:nvPr/>
        </p:nvSpPr>
        <p:spPr bwMode="auto">
          <a:xfrm>
            <a:off x="2209800" y="631825"/>
            <a:ext cx="5029200" cy="5202238"/>
          </a:xfrm>
          <a:prstGeom prst="rect">
            <a:avLst/>
          </a:prstGeom>
          <a:noFill/>
          <a:ln w="9525" algn="ctr">
            <a:noFill/>
            <a:miter lim="800000"/>
            <a:headEnd/>
            <a:tailEnd/>
          </a:ln>
        </p:spPr>
        <p:txBody>
          <a:bodyPr anchor="ctr">
            <a:spAutoFit/>
          </a:bodyPr>
          <a:lstStyle/>
          <a:p>
            <a:pPr indent="136525" eaLnBrk="0" hangingPunct="0"/>
            <a:r>
              <a:rPr lang="en-AU" sz="2000" i="1">
                <a:solidFill>
                  <a:srgbClr val="FF0000"/>
                </a:solidFill>
              </a:rPr>
              <a:t>Q</a:t>
            </a:r>
            <a:r>
              <a:rPr lang="en-AU" sz="2000" i="1"/>
              <a:t>  </a:t>
            </a:r>
            <a:r>
              <a:rPr lang="en-AU" sz="2000" i="1">
                <a:solidFill>
                  <a:srgbClr val="FF0000"/>
                </a:solidFill>
              </a:rPr>
              <a:t>= $Bn</a:t>
            </a:r>
            <a:r>
              <a:rPr lang="en-AU" sz="2000">
                <a:solidFill>
                  <a:srgbClr val="FF0000"/>
                </a:solidFill>
              </a:rPr>
              <a:t>  </a:t>
            </a:r>
            <a:r>
              <a:rPr lang="en-AU" sz="2000"/>
              <a:t>(billion dollars of GDP),  </a:t>
            </a:r>
          </a:p>
          <a:p>
            <a:pPr indent="136525" eaLnBrk="0" hangingPunct="0"/>
            <a:endParaRPr lang="en-AU" sz="2000"/>
          </a:p>
          <a:p>
            <a:pPr indent="136525" eaLnBrk="0" hangingPunct="0"/>
            <a:r>
              <a:rPr lang="en-AU" sz="2000"/>
              <a:t>and   </a:t>
            </a:r>
          </a:p>
          <a:p>
            <a:pPr indent="136525" eaLnBrk="0" hangingPunct="0"/>
            <a:endParaRPr lang="en-AU" sz="2000" i="1"/>
          </a:p>
          <a:p>
            <a:pPr indent="136525" eaLnBrk="0" hangingPunct="0"/>
            <a:r>
              <a:rPr lang="en-AU" sz="2000" i="1">
                <a:solidFill>
                  <a:srgbClr val="FF0000"/>
                </a:solidFill>
              </a:rPr>
              <a:t>O  = P</a:t>
            </a:r>
            <a:r>
              <a:rPr lang="en-AU" sz="2000">
                <a:solidFill>
                  <a:srgbClr val="FF0000"/>
                </a:solidFill>
              </a:rPr>
              <a:t> </a:t>
            </a:r>
            <a:r>
              <a:rPr lang="en-AU" sz="2000"/>
              <a:t>(papers published during 2007-2009).   </a:t>
            </a:r>
          </a:p>
          <a:p>
            <a:pPr indent="136525" eaLnBrk="0" hangingPunct="0"/>
            <a:endParaRPr lang="en-AU" sz="2000" i="1"/>
          </a:p>
          <a:p>
            <a:pPr indent="136525" eaLnBrk="0" hangingPunct="0"/>
            <a:endParaRPr lang="en-AU" sz="2000"/>
          </a:p>
          <a:p>
            <a:pPr indent="136525" eaLnBrk="0" hangingPunct="0"/>
            <a:r>
              <a:rPr lang="en-AU" sz="2000">
                <a:solidFill>
                  <a:srgbClr val="FF0000"/>
                </a:solidFill>
              </a:rPr>
              <a:t>q = </a:t>
            </a:r>
            <a:r>
              <a:rPr lang="en-AU" sz="2000" i="1">
                <a:solidFill>
                  <a:srgbClr val="FF0000"/>
                </a:solidFill>
              </a:rPr>
              <a:t>P/$Bn</a:t>
            </a:r>
            <a:r>
              <a:rPr lang="en-AU" sz="2000">
                <a:solidFill>
                  <a:srgbClr val="FF0000"/>
                </a:solidFill>
              </a:rPr>
              <a:t> </a:t>
            </a:r>
          </a:p>
          <a:p>
            <a:pPr indent="136525" eaLnBrk="0" hangingPunct="0"/>
            <a:endParaRPr lang="en-AU" sz="2000" i="1"/>
          </a:p>
          <a:p>
            <a:pPr indent="136525" eaLnBrk="0" hangingPunct="0"/>
            <a:r>
              <a:rPr lang="en-AU" sz="2000" i="1">
                <a:solidFill>
                  <a:srgbClr val="FF0000"/>
                </a:solidFill>
              </a:rPr>
              <a:t>X  =   P</a:t>
            </a:r>
            <a:r>
              <a:rPr lang="en-AU" sz="2000" i="1" baseline="30000">
                <a:solidFill>
                  <a:srgbClr val="FF0000"/>
                </a:solidFill>
              </a:rPr>
              <a:t>2</a:t>
            </a:r>
            <a:r>
              <a:rPr lang="en-AU" sz="2000" i="1">
                <a:solidFill>
                  <a:srgbClr val="FF0000"/>
                </a:solidFill>
              </a:rPr>
              <a:t>/$Bn</a:t>
            </a:r>
            <a:r>
              <a:rPr lang="en-AU" sz="2000"/>
              <a:t>. </a:t>
            </a:r>
          </a:p>
          <a:p>
            <a:pPr indent="136525" eaLnBrk="0" hangingPunct="0"/>
            <a:endParaRPr lang="en-AU" sz="2000"/>
          </a:p>
          <a:p>
            <a:pPr indent="136525" algn="just" eaLnBrk="0" hangingPunct="0"/>
            <a:r>
              <a:rPr lang="en-AU" altLang="zh-CN" sz="2000">
                <a:solidFill>
                  <a:srgbClr val="FF0000"/>
                </a:solidFill>
                <a:latin typeface="Times New Roman" pitchFamily="18" charset="0"/>
                <a:ea typeface="宋体" pitchFamily="2" charset="-122"/>
              </a:rPr>
              <a:t>X</a:t>
            </a:r>
            <a:r>
              <a:rPr lang="en-AU" altLang="zh-CN" sz="2000">
                <a:solidFill>
                  <a:srgbClr val="000000"/>
                </a:solidFill>
                <a:latin typeface="Times New Roman" pitchFamily="18" charset="0"/>
                <a:ea typeface="宋体" pitchFamily="2" charset="-122"/>
              </a:rPr>
              <a:t>  is a product of the quality and the quasity term and perhaps best represents the </a:t>
            </a:r>
            <a:r>
              <a:rPr lang="en-AU" altLang="zh-CN" sz="2000">
                <a:solidFill>
                  <a:srgbClr val="000000"/>
                </a:solidFill>
                <a:ea typeface="宋体" pitchFamily="2" charset="-122"/>
              </a:rPr>
              <a:t>“</a:t>
            </a:r>
            <a:r>
              <a:rPr lang="en-AU" altLang="zh-CN" sz="2000">
                <a:solidFill>
                  <a:srgbClr val="000000"/>
                </a:solidFill>
                <a:latin typeface="Times New Roman" pitchFamily="18" charset="0"/>
                <a:ea typeface="宋体" pitchFamily="2" charset="-122"/>
              </a:rPr>
              <a:t>performance</a:t>
            </a:r>
            <a:r>
              <a:rPr lang="en-AU" altLang="zh-CN" sz="2000">
                <a:solidFill>
                  <a:srgbClr val="000000"/>
                </a:solidFill>
                <a:ea typeface="宋体" pitchFamily="2" charset="-122"/>
              </a:rPr>
              <a:t>”</a:t>
            </a:r>
            <a:r>
              <a:rPr lang="en-AU" altLang="zh-CN" sz="2000">
                <a:solidFill>
                  <a:srgbClr val="000000"/>
                </a:solidFill>
                <a:latin typeface="Times New Roman" pitchFamily="18" charset="0"/>
                <a:ea typeface="宋体" pitchFamily="2" charset="-122"/>
              </a:rPr>
              <a:t> of each state on a per GDP basis.</a:t>
            </a:r>
            <a:endParaRPr lang="en-AU" altLang="zh-CN" sz="2000">
              <a:ea typeface="宋体" pitchFamily="2" charset="-122"/>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657600" y="228600"/>
          <a:ext cx="3962400" cy="6494463"/>
        </p:xfrm>
        <a:graphic>
          <a:graphicData uri="http://schemas.openxmlformats.org/drawingml/2006/table">
            <a:tbl>
              <a:tblPr/>
              <a:tblGrid>
                <a:gridCol w="2334133"/>
                <a:gridCol w="1628267"/>
              </a:tblGrid>
              <a:tr h="229391">
                <a:tc>
                  <a:txBody>
                    <a:bodyPr/>
                    <a:lstStyle/>
                    <a:p>
                      <a:pPr algn="just">
                        <a:spcAft>
                          <a:spcPts val="0"/>
                        </a:spcAft>
                      </a:pPr>
                      <a:r>
                        <a:rPr lang="en-IN" sz="1200" b="1" dirty="0">
                          <a:solidFill>
                            <a:srgbClr val="000000"/>
                          </a:solidFill>
                          <a:latin typeface="Times New Roman"/>
                          <a:ea typeface="SimSun"/>
                          <a:cs typeface="Times New Roman"/>
                        </a:rPr>
                        <a:t>State</a:t>
                      </a:r>
                      <a:endParaRPr lang="en-IN" sz="1200" dirty="0">
                        <a:latin typeface="Times New Roman"/>
                        <a:ea typeface="SimSun"/>
                        <a:cs typeface="Times New Roman"/>
                      </a:endParaRPr>
                    </a:p>
                  </a:txBody>
                  <a:tcPr marL="40776" marR="4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IN" sz="1200" b="1">
                          <a:solidFill>
                            <a:srgbClr val="000000"/>
                          </a:solidFill>
                          <a:latin typeface="Times New Roman"/>
                          <a:ea typeface="SimSun"/>
                          <a:cs typeface="Times New Roman"/>
                        </a:rPr>
                        <a:t>Number of Papers  P</a:t>
                      </a:r>
                      <a:endParaRPr lang="en-IN" sz="1200">
                        <a:latin typeface="Times New Roman"/>
                        <a:ea typeface="SimSun"/>
                        <a:cs typeface="Times New Roman"/>
                      </a:endParaRPr>
                    </a:p>
                  </a:txBody>
                  <a:tcPr marL="40776" marR="4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99">
                <a:tc>
                  <a:txBody>
                    <a:bodyPr/>
                    <a:lstStyle/>
                    <a:p>
                      <a:pPr algn="just">
                        <a:spcAft>
                          <a:spcPts val="0"/>
                        </a:spcAft>
                      </a:pPr>
                      <a:r>
                        <a:rPr lang="en-IN" sz="1200" dirty="0">
                          <a:solidFill>
                            <a:srgbClr val="000000"/>
                          </a:solidFill>
                          <a:latin typeface="Times New Roman"/>
                          <a:ea typeface="SimSun"/>
                          <a:cs typeface="Times New Roman"/>
                        </a:rPr>
                        <a:t>Tamil Nadu</a:t>
                      </a:r>
                      <a:endParaRPr lang="en-IN" sz="1200" dirty="0">
                        <a:latin typeface="Times New Roman"/>
                        <a:ea typeface="SimSun"/>
                        <a:cs typeface="Times New Roman"/>
                      </a:endParaRPr>
                    </a:p>
                  </a:txBody>
                  <a:tcPr marL="40776" marR="4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200">
                          <a:solidFill>
                            <a:srgbClr val="000000"/>
                          </a:solidFill>
                          <a:latin typeface="Times New Roman"/>
                          <a:ea typeface="SimSun"/>
                          <a:cs typeface="Times New Roman"/>
                        </a:rPr>
                        <a:t>17507</a:t>
                      </a:r>
                      <a:endParaRPr lang="en-IN" sz="1200">
                        <a:latin typeface="Times New Roman"/>
                        <a:ea typeface="SimSun"/>
                        <a:cs typeface="Times New Roman"/>
                      </a:endParaRPr>
                    </a:p>
                  </a:txBody>
                  <a:tcPr marL="40776" marR="4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99">
                <a:tc>
                  <a:txBody>
                    <a:bodyPr/>
                    <a:lstStyle/>
                    <a:p>
                      <a:pPr algn="just">
                        <a:spcAft>
                          <a:spcPts val="0"/>
                        </a:spcAft>
                      </a:pPr>
                      <a:r>
                        <a:rPr lang="en-IN" sz="1200" dirty="0">
                          <a:solidFill>
                            <a:srgbClr val="000000"/>
                          </a:solidFill>
                          <a:latin typeface="Times New Roman"/>
                          <a:ea typeface="SimSun"/>
                          <a:cs typeface="Times New Roman"/>
                        </a:rPr>
                        <a:t>Maharashtra</a:t>
                      </a:r>
                      <a:endParaRPr lang="en-IN" sz="1200" dirty="0">
                        <a:latin typeface="Times New Roman"/>
                        <a:ea typeface="SimSun"/>
                        <a:cs typeface="Times New Roman"/>
                      </a:endParaRPr>
                    </a:p>
                  </a:txBody>
                  <a:tcPr marL="40776" marR="4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200">
                          <a:solidFill>
                            <a:srgbClr val="000000"/>
                          </a:solidFill>
                          <a:latin typeface="Times New Roman"/>
                          <a:ea typeface="SimSun"/>
                          <a:cs typeface="Times New Roman"/>
                        </a:rPr>
                        <a:t>16577</a:t>
                      </a:r>
                      <a:endParaRPr lang="en-IN" sz="1200">
                        <a:latin typeface="Times New Roman"/>
                        <a:ea typeface="SimSun"/>
                        <a:cs typeface="Times New Roman"/>
                      </a:endParaRPr>
                    </a:p>
                  </a:txBody>
                  <a:tcPr marL="40776" marR="4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99">
                <a:tc>
                  <a:txBody>
                    <a:bodyPr/>
                    <a:lstStyle/>
                    <a:p>
                      <a:pPr algn="just">
                        <a:spcAft>
                          <a:spcPts val="0"/>
                        </a:spcAft>
                      </a:pPr>
                      <a:r>
                        <a:rPr lang="en-IN" sz="1200" dirty="0">
                          <a:solidFill>
                            <a:srgbClr val="000000"/>
                          </a:solidFill>
                          <a:latin typeface="Times New Roman"/>
                          <a:ea typeface="SimSun"/>
                          <a:cs typeface="Times New Roman"/>
                        </a:rPr>
                        <a:t>Uttar Pradesh</a:t>
                      </a:r>
                      <a:endParaRPr lang="en-IN" sz="1200" dirty="0">
                        <a:latin typeface="Times New Roman"/>
                        <a:ea typeface="SimSun"/>
                        <a:cs typeface="Times New Roman"/>
                      </a:endParaRPr>
                    </a:p>
                  </a:txBody>
                  <a:tcPr marL="40776" marR="4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200">
                          <a:solidFill>
                            <a:srgbClr val="000000"/>
                          </a:solidFill>
                          <a:latin typeface="Times New Roman"/>
                          <a:ea typeface="SimSun"/>
                          <a:cs typeface="Times New Roman"/>
                        </a:rPr>
                        <a:t>15843</a:t>
                      </a:r>
                      <a:endParaRPr lang="en-IN" sz="1200">
                        <a:latin typeface="Times New Roman"/>
                        <a:ea typeface="SimSun"/>
                        <a:cs typeface="Times New Roman"/>
                      </a:endParaRPr>
                    </a:p>
                  </a:txBody>
                  <a:tcPr marL="40776" marR="4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99">
                <a:tc>
                  <a:txBody>
                    <a:bodyPr/>
                    <a:lstStyle/>
                    <a:p>
                      <a:pPr algn="just">
                        <a:spcAft>
                          <a:spcPts val="0"/>
                        </a:spcAft>
                      </a:pPr>
                      <a:r>
                        <a:rPr lang="en-IN" sz="1200" dirty="0">
                          <a:solidFill>
                            <a:srgbClr val="000000"/>
                          </a:solidFill>
                          <a:latin typeface="Times New Roman"/>
                          <a:ea typeface="SimSun"/>
                          <a:cs typeface="Times New Roman"/>
                        </a:rPr>
                        <a:t>Karnataka</a:t>
                      </a:r>
                      <a:endParaRPr lang="en-IN" sz="1200" dirty="0">
                        <a:latin typeface="Times New Roman"/>
                        <a:ea typeface="SimSun"/>
                        <a:cs typeface="Times New Roman"/>
                      </a:endParaRPr>
                    </a:p>
                  </a:txBody>
                  <a:tcPr marL="40776" marR="4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200">
                          <a:solidFill>
                            <a:srgbClr val="000000"/>
                          </a:solidFill>
                          <a:latin typeface="Times New Roman"/>
                          <a:ea typeface="SimSun"/>
                          <a:cs typeface="Times New Roman"/>
                        </a:rPr>
                        <a:t>15156</a:t>
                      </a:r>
                      <a:endParaRPr lang="en-IN" sz="1200">
                        <a:latin typeface="Times New Roman"/>
                        <a:ea typeface="SimSun"/>
                        <a:cs typeface="Times New Roman"/>
                      </a:endParaRPr>
                    </a:p>
                  </a:txBody>
                  <a:tcPr marL="40776" marR="4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99">
                <a:tc>
                  <a:txBody>
                    <a:bodyPr/>
                    <a:lstStyle/>
                    <a:p>
                      <a:pPr algn="just">
                        <a:spcAft>
                          <a:spcPts val="0"/>
                        </a:spcAft>
                      </a:pPr>
                      <a:r>
                        <a:rPr lang="en-IN" sz="1200" dirty="0">
                          <a:solidFill>
                            <a:srgbClr val="000000"/>
                          </a:solidFill>
                          <a:latin typeface="Times New Roman"/>
                          <a:ea typeface="SimSun"/>
                          <a:cs typeface="Times New Roman"/>
                        </a:rPr>
                        <a:t>West Bengal</a:t>
                      </a:r>
                      <a:endParaRPr lang="en-IN" sz="1200" dirty="0">
                        <a:latin typeface="Times New Roman"/>
                        <a:ea typeface="SimSun"/>
                        <a:cs typeface="Times New Roman"/>
                      </a:endParaRPr>
                    </a:p>
                  </a:txBody>
                  <a:tcPr marL="40776" marR="4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200">
                          <a:solidFill>
                            <a:srgbClr val="000000"/>
                          </a:solidFill>
                          <a:latin typeface="Times New Roman"/>
                          <a:ea typeface="SimSun"/>
                          <a:cs typeface="Times New Roman"/>
                        </a:rPr>
                        <a:t>14471</a:t>
                      </a:r>
                      <a:endParaRPr lang="en-IN" sz="1200">
                        <a:latin typeface="Times New Roman"/>
                        <a:ea typeface="SimSun"/>
                        <a:cs typeface="Times New Roman"/>
                      </a:endParaRPr>
                    </a:p>
                  </a:txBody>
                  <a:tcPr marL="40776" marR="4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99">
                <a:tc>
                  <a:txBody>
                    <a:bodyPr/>
                    <a:lstStyle/>
                    <a:p>
                      <a:pPr algn="just">
                        <a:spcAft>
                          <a:spcPts val="0"/>
                        </a:spcAft>
                      </a:pPr>
                      <a:r>
                        <a:rPr lang="en-IN" sz="1200" dirty="0">
                          <a:solidFill>
                            <a:srgbClr val="000000"/>
                          </a:solidFill>
                          <a:latin typeface="Times New Roman"/>
                          <a:ea typeface="SimSun"/>
                          <a:cs typeface="Times New Roman"/>
                        </a:rPr>
                        <a:t>Delhi</a:t>
                      </a:r>
                      <a:endParaRPr lang="en-IN" sz="1200" dirty="0">
                        <a:latin typeface="Times New Roman"/>
                        <a:ea typeface="SimSun"/>
                        <a:cs typeface="Times New Roman"/>
                      </a:endParaRPr>
                    </a:p>
                  </a:txBody>
                  <a:tcPr marL="40776" marR="4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200" dirty="0">
                          <a:solidFill>
                            <a:srgbClr val="000000"/>
                          </a:solidFill>
                          <a:latin typeface="Times New Roman"/>
                          <a:ea typeface="SimSun"/>
                          <a:cs typeface="Times New Roman"/>
                        </a:rPr>
                        <a:t>14157</a:t>
                      </a:r>
                      <a:endParaRPr lang="en-IN" sz="1200" dirty="0">
                        <a:latin typeface="Times New Roman"/>
                        <a:ea typeface="SimSun"/>
                        <a:cs typeface="Times New Roman"/>
                      </a:endParaRPr>
                    </a:p>
                  </a:txBody>
                  <a:tcPr marL="40776" marR="4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99">
                <a:tc>
                  <a:txBody>
                    <a:bodyPr/>
                    <a:lstStyle/>
                    <a:p>
                      <a:pPr algn="just">
                        <a:spcAft>
                          <a:spcPts val="0"/>
                        </a:spcAft>
                      </a:pPr>
                      <a:r>
                        <a:rPr lang="en-IN" sz="1200">
                          <a:solidFill>
                            <a:srgbClr val="000000"/>
                          </a:solidFill>
                          <a:latin typeface="Times New Roman"/>
                          <a:ea typeface="SimSun"/>
                          <a:cs typeface="Times New Roman"/>
                        </a:rPr>
                        <a:t>Andhra Pradesh</a:t>
                      </a:r>
                      <a:endParaRPr lang="en-IN" sz="1200">
                        <a:latin typeface="Times New Roman"/>
                        <a:ea typeface="SimSun"/>
                        <a:cs typeface="Times New Roman"/>
                      </a:endParaRPr>
                    </a:p>
                  </a:txBody>
                  <a:tcPr marL="40776" marR="4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200" dirty="0">
                          <a:solidFill>
                            <a:srgbClr val="000000"/>
                          </a:solidFill>
                          <a:latin typeface="Times New Roman"/>
                          <a:ea typeface="SimSun"/>
                          <a:cs typeface="Times New Roman"/>
                        </a:rPr>
                        <a:t>9494</a:t>
                      </a:r>
                      <a:endParaRPr lang="en-IN" sz="1200" dirty="0">
                        <a:latin typeface="Times New Roman"/>
                        <a:ea typeface="SimSun"/>
                        <a:cs typeface="Times New Roman"/>
                      </a:endParaRPr>
                    </a:p>
                  </a:txBody>
                  <a:tcPr marL="40776" marR="4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99">
                <a:tc>
                  <a:txBody>
                    <a:bodyPr/>
                    <a:lstStyle/>
                    <a:p>
                      <a:pPr algn="just">
                        <a:spcAft>
                          <a:spcPts val="0"/>
                        </a:spcAft>
                      </a:pPr>
                      <a:r>
                        <a:rPr lang="en-IN" sz="1200">
                          <a:solidFill>
                            <a:srgbClr val="000000"/>
                          </a:solidFill>
                          <a:latin typeface="Times New Roman"/>
                          <a:ea typeface="SimSun"/>
                          <a:cs typeface="Times New Roman"/>
                        </a:rPr>
                        <a:t>Kerala</a:t>
                      </a:r>
                      <a:endParaRPr lang="en-IN" sz="1200">
                        <a:latin typeface="Times New Roman"/>
                        <a:ea typeface="SimSun"/>
                        <a:cs typeface="Times New Roman"/>
                      </a:endParaRPr>
                    </a:p>
                  </a:txBody>
                  <a:tcPr marL="40776" marR="4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200" dirty="0">
                          <a:solidFill>
                            <a:srgbClr val="000000"/>
                          </a:solidFill>
                          <a:latin typeface="Times New Roman"/>
                          <a:ea typeface="SimSun"/>
                          <a:cs typeface="Times New Roman"/>
                        </a:rPr>
                        <a:t>4559</a:t>
                      </a:r>
                      <a:endParaRPr lang="en-IN" sz="1200" dirty="0">
                        <a:latin typeface="Times New Roman"/>
                        <a:ea typeface="SimSun"/>
                        <a:cs typeface="Times New Roman"/>
                      </a:endParaRPr>
                    </a:p>
                  </a:txBody>
                  <a:tcPr marL="40776" marR="4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99">
                <a:tc>
                  <a:txBody>
                    <a:bodyPr/>
                    <a:lstStyle/>
                    <a:p>
                      <a:pPr algn="just">
                        <a:spcAft>
                          <a:spcPts val="0"/>
                        </a:spcAft>
                      </a:pPr>
                      <a:r>
                        <a:rPr lang="en-IN" sz="1200">
                          <a:solidFill>
                            <a:srgbClr val="000000"/>
                          </a:solidFill>
                          <a:latin typeface="Times New Roman"/>
                          <a:ea typeface="SimSun"/>
                          <a:cs typeface="Times New Roman"/>
                        </a:rPr>
                        <a:t>Gujarat</a:t>
                      </a:r>
                      <a:endParaRPr lang="en-IN" sz="1200">
                        <a:latin typeface="Times New Roman"/>
                        <a:ea typeface="SimSun"/>
                        <a:cs typeface="Times New Roman"/>
                      </a:endParaRPr>
                    </a:p>
                  </a:txBody>
                  <a:tcPr marL="40776" marR="4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200" dirty="0">
                          <a:solidFill>
                            <a:srgbClr val="000000"/>
                          </a:solidFill>
                          <a:latin typeface="Times New Roman"/>
                          <a:ea typeface="SimSun"/>
                          <a:cs typeface="Times New Roman"/>
                        </a:rPr>
                        <a:t>4094</a:t>
                      </a:r>
                      <a:endParaRPr lang="en-IN" sz="1200" dirty="0">
                        <a:latin typeface="Times New Roman"/>
                        <a:ea typeface="SimSun"/>
                        <a:cs typeface="Times New Roman"/>
                      </a:endParaRPr>
                    </a:p>
                  </a:txBody>
                  <a:tcPr marL="40776" marR="4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99">
                <a:tc>
                  <a:txBody>
                    <a:bodyPr/>
                    <a:lstStyle/>
                    <a:p>
                      <a:pPr algn="just">
                        <a:spcAft>
                          <a:spcPts val="0"/>
                        </a:spcAft>
                      </a:pPr>
                      <a:r>
                        <a:rPr lang="en-IN" sz="1200">
                          <a:solidFill>
                            <a:srgbClr val="000000"/>
                          </a:solidFill>
                          <a:latin typeface="Times New Roman"/>
                          <a:ea typeface="SimSun"/>
                          <a:cs typeface="Times New Roman"/>
                        </a:rPr>
                        <a:t>Madhya Pradesh</a:t>
                      </a:r>
                      <a:endParaRPr lang="en-IN" sz="1200">
                        <a:latin typeface="Times New Roman"/>
                        <a:ea typeface="SimSun"/>
                        <a:cs typeface="Times New Roman"/>
                      </a:endParaRPr>
                    </a:p>
                  </a:txBody>
                  <a:tcPr marL="40776" marR="4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200" dirty="0">
                          <a:solidFill>
                            <a:srgbClr val="000000"/>
                          </a:solidFill>
                          <a:latin typeface="Times New Roman"/>
                          <a:ea typeface="SimSun"/>
                          <a:cs typeface="Times New Roman"/>
                        </a:rPr>
                        <a:t>3835</a:t>
                      </a:r>
                      <a:endParaRPr lang="en-IN" sz="1200" dirty="0">
                        <a:latin typeface="Times New Roman"/>
                        <a:ea typeface="SimSun"/>
                        <a:cs typeface="Times New Roman"/>
                      </a:endParaRPr>
                    </a:p>
                  </a:txBody>
                  <a:tcPr marL="40776" marR="4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99">
                <a:tc>
                  <a:txBody>
                    <a:bodyPr/>
                    <a:lstStyle/>
                    <a:p>
                      <a:pPr algn="just">
                        <a:spcAft>
                          <a:spcPts val="0"/>
                        </a:spcAft>
                      </a:pPr>
                      <a:r>
                        <a:rPr lang="en-IN" sz="1200">
                          <a:solidFill>
                            <a:srgbClr val="000000"/>
                          </a:solidFill>
                          <a:latin typeface="Times New Roman"/>
                          <a:ea typeface="SimSun"/>
                          <a:cs typeface="Times New Roman"/>
                        </a:rPr>
                        <a:t>Punjab</a:t>
                      </a:r>
                      <a:endParaRPr lang="en-IN" sz="1200">
                        <a:latin typeface="Times New Roman"/>
                        <a:ea typeface="SimSun"/>
                        <a:cs typeface="Times New Roman"/>
                      </a:endParaRPr>
                    </a:p>
                  </a:txBody>
                  <a:tcPr marL="40776" marR="4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200" dirty="0">
                          <a:solidFill>
                            <a:srgbClr val="000000"/>
                          </a:solidFill>
                          <a:latin typeface="Times New Roman"/>
                          <a:ea typeface="SimSun"/>
                          <a:cs typeface="Times New Roman"/>
                        </a:rPr>
                        <a:t>3151</a:t>
                      </a:r>
                      <a:endParaRPr lang="en-IN" sz="1200" dirty="0">
                        <a:latin typeface="Times New Roman"/>
                        <a:ea typeface="SimSun"/>
                        <a:cs typeface="Times New Roman"/>
                      </a:endParaRPr>
                    </a:p>
                  </a:txBody>
                  <a:tcPr marL="40776" marR="4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99">
                <a:tc>
                  <a:txBody>
                    <a:bodyPr/>
                    <a:lstStyle/>
                    <a:p>
                      <a:pPr algn="just">
                        <a:spcAft>
                          <a:spcPts val="0"/>
                        </a:spcAft>
                      </a:pPr>
                      <a:r>
                        <a:rPr lang="en-IN" sz="1200">
                          <a:solidFill>
                            <a:srgbClr val="000000"/>
                          </a:solidFill>
                          <a:latin typeface="Times New Roman"/>
                          <a:ea typeface="SimSun"/>
                          <a:cs typeface="Times New Roman"/>
                        </a:rPr>
                        <a:t>Rajasthan</a:t>
                      </a:r>
                      <a:endParaRPr lang="en-IN" sz="1200">
                        <a:latin typeface="Times New Roman"/>
                        <a:ea typeface="SimSun"/>
                        <a:cs typeface="Times New Roman"/>
                      </a:endParaRPr>
                    </a:p>
                  </a:txBody>
                  <a:tcPr marL="40776" marR="4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200" dirty="0">
                          <a:solidFill>
                            <a:srgbClr val="000000"/>
                          </a:solidFill>
                          <a:latin typeface="Times New Roman"/>
                          <a:ea typeface="SimSun"/>
                          <a:cs typeface="Times New Roman"/>
                        </a:rPr>
                        <a:t>2814</a:t>
                      </a:r>
                      <a:endParaRPr lang="en-IN" sz="1200" dirty="0">
                        <a:latin typeface="Times New Roman"/>
                        <a:ea typeface="SimSun"/>
                        <a:cs typeface="Times New Roman"/>
                      </a:endParaRPr>
                    </a:p>
                  </a:txBody>
                  <a:tcPr marL="40776" marR="4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99">
                <a:tc>
                  <a:txBody>
                    <a:bodyPr/>
                    <a:lstStyle/>
                    <a:p>
                      <a:pPr algn="just">
                        <a:spcAft>
                          <a:spcPts val="0"/>
                        </a:spcAft>
                      </a:pPr>
                      <a:r>
                        <a:rPr lang="en-IN" sz="1200">
                          <a:solidFill>
                            <a:srgbClr val="000000"/>
                          </a:solidFill>
                          <a:latin typeface="Times New Roman"/>
                          <a:ea typeface="SimSun"/>
                          <a:cs typeface="Times New Roman"/>
                        </a:rPr>
                        <a:t>Chandigarh</a:t>
                      </a:r>
                      <a:endParaRPr lang="en-IN" sz="1200">
                        <a:latin typeface="Times New Roman"/>
                        <a:ea typeface="SimSun"/>
                        <a:cs typeface="Times New Roman"/>
                      </a:endParaRPr>
                    </a:p>
                  </a:txBody>
                  <a:tcPr marL="40776" marR="4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200" dirty="0">
                          <a:solidFill>
                            <a:srgbClr val="000000"/>
                          </a:solidFill>
                          <a:latin typeface="Times New Roman"/>
                          <a:ea typeface="SimSun"/>
                          <a:cs typeface="Times New Roman"/>
                        </a:rPr>
                        <a:t>2640</a:t>
                      </a:r>
                      <a:endParaRPr lang="en-IN" sz="1200" dirty="0">
                        <a:latin typeface="Times New Roman"/>
                        <a:ea typeface="SimSun"/>
                        <a:cs typeface="Times New Roman"/>
                      </a:endParaRPr>
                    </a:p>
                  </a:txBody>
                  <a:tcPr marL="40776" marR="4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99">
                <a:tc>
                  <a:txBody>
                    <a:bodyPr/>
                    <a:lstStyle/>
                    <a:p>
                      <a:pPr algn="just">
                        <a:spcAft>
                          <a:spcPts val="0"/>
                        </a:spcAft>
                      </a:pPr>
                      <a:r>
                        <a:rPr lang="en-IN" sz="1200">
                          <a:solidFill>
                            <a:srgbClr val="000000"/>
                          </a:solidFill>
                          <a:latin typeface="Times New Roman"/>
                          <a:ea typeface="SimSun"/>
                          <a:cs typeface="Times New Roman"/>
                        </a:rPr>
                        <a:t>Haryana</a:t>
                      </a:r>
                      <a:endParaRPr lang="en-IN" sz="1200">
                        <a:latin typeface="Times New Roman"/>
                        <a:ea typeface="SimSun"/>
                        <a:cs typeface="Times New Roman"/>
                      </a:endParaRPr>
                    </a:p>
                  </a:txBody>
                  <a:tcPr marL="40776" marR="4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200" dirty="0">
                          <a:solidFill>
                            <a:srgbClr val="000000"/>
                          </a:solidFill>
                          <a:latin typeface="Times New Roman"/>
                          <a:ea typeface="SimSun"/>
                          <a:cs typeface="Times New Roman"/>
                        </a:rPr>
                        <a:t>2555</a:t>
                      </a:r>
                      <a:endParaRPr lang="en-IN" sz="1200" dirty="0">
                        <a:latin typeface="Times New Roman"/>
                        <a:ea typeface="SimSun"/>
                        <a:cs typeface="Times New Roman"/>
                      </a:endParaRPr>
                    </a:p>
                  </a:txBody>
                  <a:tcPr marL="40776" marR="4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99">
                <a:tc>
                  <a:txBody>
                    <a:bodyPr/>
                    <a:lstStyle/>
                    <a:p>
                      <a:pPr algn="just">
                        <a:spcAft>
                          <a:spcPts val="0"/>
                        </a:spcAft>
                      </a:pPr>
                      <a:r>
                        <a:rPr lang="en-IN" sz="1200">
                          <a:solidFill>
                            <a:srgbClr val="000000"/>
                          </a:solidFill>
                          <a:latin typeface="Times New Roman"/>
                          <a:ea typeface="SimSun"/>
                          <a:cs typeface="Times New Roman"/>
                        </a:rPr>
                        <a:t>Assam</a:t>
                      </a:r>
                      <a:endParaRPr lang="en-IN" sz="1200">
                        <a:latin typeface="Times New Roman"/>
                        <a:ea typeface="SimSun"/>
                        <a:cs typeface="Times New Roman"/>
                      </a:endParaRPr>
                    </a:p>
                  </a:txBody>
                  <a:tcPr marL="40776" marR="4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200" dirty="0">
                          <a:solidFill>
                            <a:srgbClr val="000000"/>
                          </a:solidFill>
                          <a:latin typeface="Times New Roman"/>
                          <a:ea typeface="SimSun"/>
                          <a:cs typeface="Times New Roman"/>
                        </a:rPr>
                        <a:t>2210</a:t>
                      </a:r>
                      <a:endParaRPr lang="en-IN" sz="1200" dirty="0">
                        <a:latin typeface="Times New Roman"/>
                        <a:ea typeface="SimSun"/>
                        <a:cs typeface="Times New Roman"/>
                      </a:endParaRPr>
                    </a:p>
                  </a:txBody>
                  <a:tcPr marL="40776" marR="4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99">
                <a:tc>
                  <a:txBody>
                    <a:bodyPr/>
                    <a:lstStyle/>
                    <a:p>
                      <a:pPr algn="just">
                        <a:spcAft>
                          <a:spcPts val="0"/>
                        </a:spcAft>
                      </a:pPr>
                      <a:r>
                        <a:rPr lang="en-IN" sz="1200">
                          <a:solidFill>
                            <a:srgbClr val="000000"/>
                          </a:solidFill>
                          <a:latin typeface="Times New Roman"/>
                          <a:ea typeface="SimSun"/>
                          <a:cs typeface="Times New Roman"/>
                        </a:rPr>
                        <a:t>Orissa</a:t>
                      </a:r>
                      <a:endParaRPr lang="en-IN" sz="1200">
                        <a:latin typeface="Times New Roman"/>
                        <a:ea typeface="SimSun"/>
                        <a:cs typeface="Times New Roman"/>
                      </a:endParaRPr>
                    </a:p>
                  </a:txBody>
                  <a:tcPr marL="40776" marR="4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200" dirty="0">
                          <a:solidFill>
                            <a:srgbClr val="000000"/>
                          </a:solidFill>
                          <a:latin typeface="Times New Roman"/>
                          <a:ea typeface="SimSun"/>
                          <a:cs typeface="Times New Roman"/>
                        </a:rPr>
                        <a:t>2105</a:t>
                      </a:r>
                      <a:endParaRPr lang="en-IN" sz="1200" dirty="0">
                        <a:latin typeface="Times New Roman"/>
                        <a:ea typeface="SimSun"/>
                        <a:cs typeface="Times New Roman"/>
                      </a:endParaRPr>
                    </a:p>
                  </a:txBody>
                  <a:tcPr marL="40776" marR="4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99">
                <a:tc>
                  <a:txBody>
                    <a:bodyPr/>
                    <a:lstStyle/>
                    <a:p>
                      <a:pPr algn="just">
                        <a:spcAft>
                          <a:spcPts val="0"/>
                        </a:spcAft>
                      </a:pPr>
                      <a:r>
                        <a:rPr lang="en-IN" sz="1200">
                          <a:solidFill>
                            <a:srgbClr val="000000"/>
                          </a:solidFill>
                          <a:latin typeface="Times New Roman"/>
                          <a:ea typeface="SimSun"/>
                          <a:cs typeface="Times New Roman"/>
                        </a:rPr>
                        <a:t>Uttarakhand</a:t>
                      </a:r>
                      <a:endParaRPr lang="en-IN" sz="1200">
                        <a:latin typeface="Times New Roman"/>
                        <a:ea typeface="SimSun"/>
                        <a:cs typeface="Times New Roman"/>
                      </a:endParaRPr>
                    </a:p>
                  </a:txBody>
                  <a:tcPr marL="40776" marR="4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200" dirty="0">
                          <a:solidFill>
                            <a:srgbClr val="000000"/>
                          </a:solidFill>
                          <a:latin typeface="Times New Roman"/>
                          <a:ea typeface="SimSun"/>
                          <a:cs typeface="Times New Roman"/>
                        </a:rPr>
                        <a:t>1223</a:t>
                      </a:r>
                      <a:endParaRPr lang="en-IN" sz="1200" dirty="0">
                        <a:latin typeface="Times New Roman"/>
                        <a:ea typeface="SimSun"/>
                        <a:cs typeface="Times New Roman"/>
                      </a:endParaRPr>
                    </a:p>
                  </a:txBody>
                  <a:tcPr marL="40776" marR="4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99">
                <a:tc>
                  <a:txBody>
                    <a:bodyPr/>
                    <a:lstStyle/>
                    <a:p>
                      <a:pPr algn="just">
                        <a:spcAft>
                          <a:spcPts val="0"/>
                        </a:spcAft>
                      </a:pPr>
                      <a:r>
                        <a:rPr lang="en-IN" sz="1200">
                          <a:solidFill>
                            <a:srgbClr val="000000"/>
                          </a:solidFill>
                          <a:latin typeface="Times New Roman"/>
                          <a:ea typeface="SimSun"/>
                          <a:cs typeface="Times New Roman"/>
                        </a:rPr>
                        <a:t>Himachal Pradesh</a:t>
                      </a:r>
                      <a:endParaRPr lang="en-IN" sz="1200">
                        <a:latin typeface="Times New Roman"/>
                        <a:ea typeface="SimSun"/>
                        <a:cs typeface="Times New Roman"/>
                      </a:endParaRPr>
                    </a:p>
                  </a:txBody>
                  <a:tcPr marL="40776" marR="4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200" dirty="0">
                          <a:solidFill>
                            <a:srgbClr val="000000"/>
                          </a:solidFill>
                          <a:latin typeface="Times New Roman"/>
                          <a:ea typeface="SimSun"/>
                          <a:cs typeface="Times New Roman"/>
                        </a:rPr>
                        <a:t>1137</a:t>
                      </a:r>
                      <a:endParaRPr lang="en-IN" sz="1200" dirty="0">
                        <a:latin typeface="Times New Roman"/>
                        <a:ea typeface="SimSun"/>
                        <a:cs typeface="Times New Roman"/>
                      </a:endParaRPr>
                    </a:p>
                  </a:txBody>
                  <a:tcPr marL="40776" marR="4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99">
                <a:tc>
                  <a:txBody>
                    <a:bodyPr/>
                    <a:lstStyle/>
                    <a:p>
                      <a:pPr algn="just">
                        <a:spcAft>
                          <a:spcPts val="0"/>
                        </a:spcAft>
                      </a:pPr>
                      <a:r>
                        <a:rPr lang="en-IN" sz="1200">
                          <a:solidFill>
                            <a:srgbClr val="000000"/>
                          </a:solidFill>
                          <a:latin typeface="Times New Roman"/>
                          <a:ea typeface="SimSun"/>
                          <a:cs typeface="Times New Roman"/>
                        </a:rPr>
                        <a:t>Bihar</a:t>
                      </a:r>
                      <a:endParaRPr lang="en-IN" sz="1200">
                        <a:latin typeface="Times New Roman"/>
                        <a:ea typeface="SimSun"/>
                        <a:cs typeface="Times New Roman"/>
                      </a:endParaRPr>
                    </a:p>
                  </a:txBody>
                  <a:tcPr marL="40776" marR="4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200" dirty="0">
                          <a:solidFill>
                            <a:srgbClr val="000000"/>
                          </a:solidFill>
                          <a:latin typeface="Times New Roman"/>
                          <a:ea typeface="SimSun"/>
                          <a:cs typeface="Times New Roman"/>
                        </a:rPr>
                        <a:t>1019</a:t>
                      </a:r>
                      <a:endParaRPr lang="en-IN" sz="1200" dirty="0">
                        <a:latin typeface="Times New Roman"/>
                        <a:ea typeface="SimSun"/>
                        <a:cs typeface="Times New Roman"/>
                      </a:endParaRPr>
                    </a:p>
                  </a:txBody>
                  <a:tcPr marL="40776" marR="4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99">
                <a:tc>
                  <a:txBody>
                    <a:bodyPr/>
                    <a:lstStyle/>
                    <a:p>
                      <a:pPr algn="just">
                        <a:spcAft>
                          <a:spcPts val="0"/>
                        </a:spcAft>
                      </a:pPr>
                      <a:r>
                        <a:rPr lang="en-IN" sz="1200">
                          <a:solidFill>
                            <a:srgbClr val="000000"/>
                          </a:solidFill>
                          <a:latin typeface="Times New Roman"/>
                          <a:ea typeface="SimSun"/>
                          <a:cs typeface="Times New Roman"/>
                        </a:rPr>
                        <a:t>Jammu &amp; Kashmir</a:t>
                      </a:r>
                      <a:endParaRPr lang="en-IN" sz="1200">
                        <a:latin typeface="Times New Roman"/>
                        <a:ea typeface="SimSun"/>
                        <a:cs typeface="Times New Roman"/>
                      </a:endParaRPr>
                    </a:p>
                  </a:txBody>
                  <a:tcPr marL="40776" marR="4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200" dirty="0">
                          <a:solidFill>
                            <a:srgbClr val="000000"/>
                          </a:solidFill>
                          <a:latin typeface="Times New Roman"/>
                          <a:ea typeface="SimSun"/>
                          <a:cs typeface="Times New Roman"/>
                        </a:rPr>
                        <a:t>988</a:t>
                      </a:r>
                      <a:endParaRPr lang="en-IN" sz="1200" dirty="0">
                        <a:latin typeface="Times New Roman"/>
                        <a:ea typeface="SimSun"/>
                        <a:cs typeface="Times New Roman"/>
                      </a:endParaRPr>
                    </a:p>
                  </a:txBody>
                  <a:tcPr marL="40776" marR="4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99">
                <a:tc>
                  <a:txBody>
                    <a:bodyPr/>
                    <a:lstStyle/>
                    <a:p>
                      <a:pPr algn="just">
                        <a:spcAft>
                          <a:spcPts val="0"/>
                        </a:spcAft>
                      </a:pPr>
                      <a:r>
                        <a:rPr lang="en-IN" sz="1200">
                          <a:solidFill>
                            <a:srgbClr val="000000"/>
                          </a:solidFill>
                          <a:latin typeface="Times New Roman"/>
                          <a:ea typeface="SimSun"/>
                          <a:cs typeface="Times New Roman"/>
                        </a:rPr>
                        <a:t>Pondicherry</a:t>
                      </a:r>
                      <a:endParaRPr lang="en-IN" sz="1200">
                        <a:latin typeface="Times New Roman"/>
                        <a:ea typeface="SimSun"/>
                        <a:cs typeface="Times New Roman"/>
                      </a:endParaRPr>
                    </a:p>
                  </a:txBody>
                  <a:tcPr marL="40776" marR="4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200" dirty="0">
                          <a:solidFill>
                            <a:srgbClr val="000000"/>
                          </a:solidFill>
                          <a:latin typeface="Times New Roman"/>
                          <a:ea typeface="SimSun"/>
                          <a:cs typeface="Times New Roman"/>
                        </a:rPr>
                        <a:t>875</a:t>
                      </a:r>
                      <a:endParaRPr lang="en-IN" sz="1200" dirty="0">
                        <a:latin typeface="Times New Roman"/>
                        <a:ea typeface="SimSun"/>
                        <a:cs typeface="Times New Roman"/>
                      </a:endParaRPr>
                    </a:p>
                  </a:txBody>
                  <a:tcPr marL="40776" marR="4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99">
                <a:tc>
                  <a:txBody>
                    <a:bodyPr/>
                    <a:lstStyle/>
                    <a:p>
                      <a:pPr algn="just">
                        <a:spcAft>
                          <a:spcPts val="0"/>
                        </a:spcAft>
                      </a:pPr>
                      <a:r>
                        <a:rPr lang="en-IN" sz="1200">
                          <a:solidFill>
                            <a:srgbClr val="000000"/>
                          </a:solidFill>
                          <a:latin typeface="Times New Roman"/>
                          <a:ea typeface="SimSun"/>
                          <a:cs typeface="Times New Roman"/>
                        </a:rPr>
                        <a:t>Jharkhand</a:t>
                      </a:r>
                      <a:endParaRPr lang="en-IN" sz="1200">
                        <a:latin typeface="Times New Roman"/>
                        <a:ea typeface="SimSun"/>
                        <a:cs typeface="Times New Roman"/>
                      </a:endParaRPr>
                    </a:p>
                  </a:txBody>
                  <a:tcPr marL="40776" marR="4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200" dirty="0">
                          <a:solidFill>
                            <a:srgbClr val="000000"/>
                          </a:solidFill>
                          <a:latin typeface="Times New Roman"/>
                          <a:ea typeface="SimSun"/>
                          <a:cs typeface="Times New Roman"/>
                        </a:rPr>
                        <a:t>698</a:t>
                      </a:r>
                      <a:endParaRPr lang="en-IN" sz="1200" dirty="0">
                        <a:latin typeface="Times New Roman"/>
                        <a:ea typeface="SimSun"/>
                        <a:cs typeface="Times New Roman"/>
                      </a:endParaRPr>
                    </a:p>
                  </a:txBody>
                  <a:tcPr marL="40776" marR="4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99">
                <a:tc>
                  <a:txBody>
                    <a:bodyPr/>
                    <a:lstStyle/>
                    <a:p>
                      <a:pPr algn="just">
                        <a:spcAft>
                          <a:spcPts val="0"/>
                        </a:spcAft>
                      </a:pPr>
                      <a:r>
                        <a:rPr lang="en-IN" sz="1200">
                          <a:solidFill>
                            <a:srgbClr val="000000"/>
                          </a:solidFill>
                          <a:latin typeface="Times New Roman"/>
                          <a:ea typeface="SimSun"/>
                          <a:cs typeface="Times New Roman"/>
                        </a:rPr>
                        <a:t>Goa</a:t>
                      </a:r>
                      <a:endParaRPr lang="en-IN" sz="1200">
                        <a:latin typeface="Times New Roman"/>
                        <a:ea typeface="SimSun"/>
                        <a:cs typeface="Times New Roman"/>
                      </a:endParaRPr>
                    </a:p>
                  </a:txBody>
                  <a:tcPr marL="40776" marR="4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200" dirty="0">
                          <a:solidFill>
                            <a:srgbClr val="000000"/>
                          </a:solidFill>
                          <a:latin typeface="Times New Roman"/>
                          <a:ea typeface="SimSun"/>
                          <a:cs typeface="Times New Roman"/>
                        </a:rPr>
                        <a:t>626</a:t>
                      </a:r>
                      <a:endParaRPr lang="en-IN" sz="1200" dirty="0">
                        <a:latin typeface="Times New Roman"/>
                        <a:ea typeface="SimSun"/>
                        <a:cs typeface="Times New Roman"/>
                      </a:endParaRPr>
                    </a:p>
                  </a:txBody>
                  <a:tcPr marL="40776" marR="4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99">
                <a:tc>
                  <a:txBody>
                    <a:bodyPr/>
                    <a:lstStyle/>
                    <a:p>
                      <a:pPr algn="just">
                        <a:spcAft>
                          <a:spcPts val="0"/>
                        </a:spcAft>
                      </a:pPr>
                      <a:r>
                        <a:rPr lang="en-IN" sz="1200">
                          <a:solidFill>
                            <a:srgbClr val="000000"/>
                          </a:solidFill>
                          <a:latin typeface="Times New Roman"/>
                          <a:ea typeface="SimSun"/>
                          <a:cs typeface="Times New Roman"/>
                        </a:rPr>
                        <a:t>Meghalaya</a:t>
                      </a:r>
                      <a:endParaRPr lang="en-IN" sz="1200">
                        <a:latin typeface="Times New Roman"/>
                        <a:ea typeface="SimSun"/>
                        <a:cs typeface="Times New Roman"/>
                      </a:endParaRPr>
                    </a:p>
                  </a:txBody>
                  <a:tcPr marL="40776" marR="4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200" dirty="0">
                          <a:solidFill>
                            <a:srgbClr val="000000"/>
                          </a:solidFill>
                          <a:latin typeface="Times New Roman"/>
                          <a:ea typeface="SimSun"/>
                          <a:cs typeface="Times New Roman"/>
                        </a:rPr>
                        <a:t>364</a:t>
                      </a:r>
                      <a:endParaRPr lang="en-IN" sz="1200" dirty="0">
                        <a:latin typeface="Times New Roman"/>
                        <a:ea typeface="SimSun"/>
                        <a:cs typeface="Times New Roman"/>
                      </a:endParaRPr>
                    </a:p>
                  </a:txBody>
                  <a:tcPr marL="40776" marR="4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99">
                <a:tc>
                  <a:txBody>
                    <a:bodyPr/>
                    <a:lstStyle/>
                    <a:p>
                      <a:pPr algn="just">
                        <a:spcAft>
                          <a:spcPts val="0"/>
                        </a:spcAft>
                      </a:pPr>
                      <a:r>
                        <a:rPr lang="en-IN" sz="1200">
                          <a:solidFill>
                            <a:srgbClr val="000000"/>
                          </a:solidFill>
                          <a:latin typeface="Times New Roman"/>
                          <a:ea typeface="SimSun"/>
                          <a:cs typeface="Times New Roman"/>
                        </a:rPr>
                        <a:t>Chhattisgarh</a:t>
                      </a:r>
                      <a:endParaRPr lang="en-IN" sz="1200">
                        <a:latin typeface="Times New Roman"/>
                        <a:ea typeface="SimSun"/>
                        <a:cs typeface="Times New Roman"/>
                      </a:endParaRPr>
                    </a:p>
                  </a:txBody>
                  <a:tcPr marL="40776" marR="4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200" dirty="0">
                          <a:solidFill>
                            <a:srgbClr val="000000"/>
                          </a:solidFill>
                          <a:latin typeface="Times New Roman"/>
                          <a:ea typeface="SimSun"/>
                          <a:cs typeface="Times New Roman"/>
                        </a:rPr>
                        <a:t>238</a:t>
                      </a:r>
                      <a:endParaRPr lang="en-IN" sz="1200" dirty="0">
                        <a:latin typeface="Times New Roman"/>
                        <a:ea typeface="SimSun"/>
                        <a:cs typeface="Times New Roman"/>
                      </a:endParaRPr>
                    </a:p>
                  </a:txBody>
                  <a:tcPr marL="40776" marR="4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99">
                <a:tc>
                  <a:txBody>
                    <a:bodyPr/>
                    <a:lstStyle/>
                    <a:p>
                      <a:pPr algn="just">
                        <a:spcAft>
                          <a:spcPts val="0"/>
                        </a:spcAft>
                      </a:pPr>
                      <a:r>
                        <a:rPr lang="en-IN" sz="1200">
                          <a:solidFill>
                            <a:srgbClr val="000000"/>
                          </a:solidFill>
                          <a:latin typeface="Times New Roman"/>
                          <a:ea typeface="SimSun"/>
                          <a:cs typeface="Times New Roman"/>
                        </a:rPr>
                        <a:t>Arunachal Pradesh</a:t>
                      </a:r>
                      <a:endParaRPr lang="en-IN" sz="1200">
                        <a:latin typeface="Times New Roman"/>
                        <a:ea typeface="SimSun"/>
                        <a:cs typeface="Times New Roman"/>
                      </a:endParaRPr>
                    </a:p>
                  </a:txBody>
                  <a:tcPr marL="40776" marR="4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200" dirty="0">
                          <a:solidFill>
                            <a:srgbClr val="000000"/>
                          </a:solidFill>
                          <a:latin typeface="Times New Roman"/>
                          <a:ea typeface="SimSun"/>
                          <a:cs typeface="Times New Roman"/>
                        </a:rPr>
                        <a:t>195</a:t>
                      </a:r>
                      <a:endParaRPr lang="en-IN" sz="1200" dirty="0">
                        <a:latin typeface="Times New Roman"/>
                        <a:ea typeface="SimSun"/>
                        <a:cs typeface="Times New Roman"/>
                      </a:endParaRPr>
                    </a:p>
                  </a:txBody>
                  <a:tcPr marL="40776" marR="4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99">
                <a:tc>
                  <a:txBody>
                    <a:bodyPr/>
                    <a:lstStyle/>
                    <a:p>
                      <a:pPr algn="just">
                        <a:spcAft>
                          <a:spcPts val="0"/>
                        </a:spcAft>
                      </a:pPr>
                      <a:r>
                        <a:rPr lang="en-IN" sz="1200">
                          <a:solidFill>
                            <a:srgbClr val="000000"/>
                          </a:solidFill>
                          <a:latin typeface="Times New Roman"/>
                          <a:ea typeface="SimSun"/>
                          <a:cs typeface="Times New Roman"/>
                        </a:rPr>
                        <a:t>Manipur</a:t>
                      </a:r>
                      <a:endParaRPr lang="en-IN" sz="1200">
                        <a:latin typeface="Times New Roman"/>
                        <a:ea typeface="SimSun"/>
                        <a:cs typeface="Times New Roman"/>
                      </a:endParaRPr>
                    </a:p>
                  </a:txBody>
                  <a:tcPr marL="40776" marR="4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200" dirty="0">
                          <a:solidFill>
                            <a:srgbClr val="000000"/>
                          </a:solidFill>
                          <a:latin typeface="Times New Roman"/>
                          <a:ea typeface="SimSun"/>
                          <a:cs typeface="Times New Roman"/>
                        </a:rPr>
                        <a:t>156</a:t>
                      </a:r>
                      <a:endParaRPr lang="en-IN" sz="1200" dirty="0">
                        <a:latin typeface="Times New Roman"/>
                        <a:ea typeface="SimSun"/>
                        <a:cs typeface="Times New Roman"/>
                      </a:endParaRPr>
                    </a:p>
                  </a:txBody>
                  <a:tcPr marL="40776" marR="4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99">
                <a:tc>
                  <a:txBody>
                    <a:bodyPr/>
                    <a:lstStyle/>
                    <a:p>
                      <a:pPr algn="just">
                        <a:spcAft>
                          <a:spcPts val="0"/>
                        </a:spcAft>
                      </a:pPr>
                      <a:r>
                        <a:rPr lang="en-IN" sz="1200">
                          <a:solidFill>
                            <a:srgbClr val="000000"/>
                          </a:solidFill>
                          <a:latin typeface="Times New Roman"/>
                          <a:ea typeface="SimSun"/>
                          <a:cs typeface="Times New Roman"/>
                        </a:rPr>
                        <a:t>Sikkim</a:t>
                      </a:r>
                      <a:endParaRPr lang="en-IN" sz="1200">
                        <a:latin typeface="Times New Roman"/>
                        <a:ea typeface="SimSun"/>
                        <a:cs typeface="Times New Roman"/>
                      </a:endParaRPr>
                    </a:p>
                  </a:txBody>
                  <a:tcPr marL="40776" marR="4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200" dirty="0">
                          <a:solidFill>
                            <a:srgbClr val="000000"/>
                          </a:solidFill>
                          <a:latin typeface="Times New Roman"/>
                          <a:ea typeface="SimSun"/>
                          <a:cs typeface="Times New Roman"/>
                        </a:rPr>
                        <a:t>124</a:t>
                      </a:r>
                      <a:endParaRPr lang="en-IN" sz="1200" dirty="0">
                        <a:latin typeface="Times New Roman"/>
                        <a:ea typeface="SimSun"/>
                        <a:cs typeface="Times New Roman"/>
                      </a:endParaRPr>
                    </a:p>
                  </a:txBody>
                  <a:tcPr marL="40776" marR="4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99">
                <a:tc>
                  <a:txBody>
                    <a:bodyPr/>
                    <a:lstStyle/>
                    <a:p>
                      <a:pPr algn="just">
                        <a:spcAft>
                          <a:spcPts val="0"/>
                        </a:spcAft>
                      </a:pPr>
                      <a:r>
                        <a:rPr lang="en-IN" sz="1200">
                          <a:solidFill>
                            <a:srgbClr val="000000"/>
                          </a:solidFill>
                          <a:latin typeface="Times New Roman"/>
                          <a:ea typeface="SimSun"/>
                          <a:cs typeface="Times New Roman"/>
                        </a:rPr>
                        <a:t>Tripura</a:t>
                      </a:r>
                      <a:endParaRPr lang="en-IN" sz="1200">
                        <a:latin typeface="Times New Roman"/>
                        <a:ea typeface="SimSun"/>
                        <a:cs typeface="Times New Roman"/>
                      </a:endParaRPr>
                    </a:p>
                  </a:txBody>
                  <a:tcPr marL="40776" marR="4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200" dirty="0">
                          <a:solidFill>
                            <a:srgbClr val="000000"/>
                          </a:solidFill>
                          <a:latin typeface="Times New Roman"/>
                          <a:ea typeface="SimSun"/>
                          <a:cs typeface="Times New Roman"/>
                        </a:rPr>
                        <a:t>96</a:t>
                      </a:r>
                      <a:endParaRPr lang="en-IN" sz="1200" dirty="0">
                        <a:latin typeface="Times New Roman"/>
                        <a:ea typeface="SimSun"/>
                        <a:cs typeface="Times New Roman"/>
                      </a:endParaRPr>
                    </a:p>
                  </a:txBody>
                  <a:tcPr marL="40776" marR="4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99">
                <a:tc>
                  <a:txBody>
                    <a:bodyPr/>
                    <a:lstStyle/>
                    <a:p>
                      <a:pPr algn="just">
                        <a:spcAft>
                          <a:spcPts val="0"/>
                        </a:spcAft>
                      </a:pPr>
                      <a:r>
                        <a:rPr lang="en-IN" sz="1200">
                          <a:solidFill>
                            <a:srgbClr val="000000"/>
                          </a:solidFill>
                          <a:latin typeface="Times New Roman"/>
                          <a:ea typeface="SimSun"/>
                          <a:cs typeface="Times New Roman"/>
                        </a:rPr>
                        <a:t>Mizoram</a:t>
                      </a:r>
                      <a:endParaRPr lang="en-IN" sz="1200">
                        <a:latin typeface="Times New Roman"/>
                        <a:ea typeface="SimSun"/>
                        <a:cs typeface="Times New Roman"/>
                      </a:endParaRPr>
                    </a:p>
                  </a:txBody>
                  <a:tcPr marL="40776" marR="4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200" dirty="0">
                          <a:solidFill>
                            <a:srgbClr val="000000"/>
                          </a:solidFill>
                          <a:latin typeface="Times New Roman"/>
                          <a:ea typeface="SimSun"/>
                          <a:cs typeface="Times New Roman"/>
                        </a:rPr>
                        <a:t>84</a:t>
                      </a:r>
                      <a:endParaRPr lang="en-IN" sz="1200" dirty="0">
                        <a:latin typeface="Times New Roman"/>
                        <a:ea typeface="SimSun"/>
                        <a:cs typeface="Times New Roman"/>
                      </a:endParaRPr>
                    </a:p>
                  </a:txBody>
                  <a:tcPr marL="40776" marR="4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9391">
                <a:tc>
                  <a:txBody>
                    <a:bodyPr/>
                    <a:lstStyle/>
                    <a:p>
                      <a:pPr algn="just">
                        <a:spcAft>
                          <a:spcPts val="0"/>
                        </a:spcAft>
                      </a:pPr>
                      <a:r>
                        <a:rPr lang="en-IN" sz="1200">
                          <a:solidFill>
                            <a:srgbClr val="000000"/>
                          </a:solidFill>
                          <a:latin typeface="Times New Roman"/>
                          <a:ea typeface="SimSun"/>
                          <a:cs typeface="Times New Roman"/>
                        </a:rPr>
                        <a:t>Andaman &amp; Nicobar Islands</a:t>
                      </a:r>
                      <a:endParaRPr lang="en-IN" sz="1200">
                        <a:latin typeface="Times New Roman"/>
                        <a:ea typeface="SimSun"/>
                        <a:cs typeface="Times New Roman"/>
                      </a:endParaRPr>
                    </a:p>
                  </a:txBody>
                  <a:tcPr marL="40776" marR="4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200" dirty="0">
                          <a:solidFill>
                            <a:srgbClr val="000000"/>
                          </a:solidFill>
                          <a:latin typeface="Times New Roman"/>
                          <a:ea typeface="SimSun"/>
                          <a:cs typeface="Times New Roman"/>
                        </a:rPr>
                        <a:t>77</a:t>
                      </a:r>
                      <a:endParaRPr lang="en-IN" sz="1200" dirty="0">
                        <a:latin typeface="Times New Roman"/>
                        <a:ea typeface="SimSun"/>
                        <a:cs typeface="Times New Roman"/>
                      </a:endParaRPr>
                    </a:p>
                  </a:txBody>
                  <a:tcPr marL="40776" marR="4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99">
                <a:tc>
                  <a:txBody>
                    <a:bodyPr/>
                    <a:lstStyle/>
                    <a:p>
                      <a:pPr algn="just">
                        <a:spcAft>
                          <a:spcPts val="0"/>
                        </a:spcAft>
                      </a:pPr>
                      <a:r>
                        <a:rPr lang="en-IN" sz="1200">
                          <a:solidFill>
                            <a:srgbClr val="000000"/>
                          </a:solidFill>
                          <a:latin typeface="Times New Roman"/>
                          <a:ea typeface="SimSun"/>
                          <a:cs typeface="Times New Roman"/>
                        </a:rPr>
                        <a:t>Nagaland</a:t>
                      </a:r>
                      <a:endParaRPr lang="en-IN" sz="1200">
                        <a:latin typeface="Times New Roman"/>
                        <a:ea typeface="SimSun"/>
                        <a:cs typeface="Times New Roman"/>
                      </a:endParaRPr>
                    </a:p>
                  </a:txBody>
                  <a:tcPr marL="40776" marR="4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200" dirty="0">
                          <a:solidFill>
                            <a:srgbClr val="000000"/>
                          </a:solidFill>
                          <a:latin typeface="Times New Roman"/>
                          <a:ea typeface="SimSun"/>
                          <a:cs typeface="Times New Roman"/>
                        </a:rPr>
                        <a:t>68</a:t>
                      </a:r>
                      <a:endParaRPr lang="en-IN" sz="1200" dirty="0">
                        <a:latin typeface="Times New Roman"/>
                        <a:ea typeface="SimSun"/>
                        <a:cs typeface="Times New Roman"/>
                      </a:endParaRPr>
                    </a:p>
                  </a:txBody>
                  <a:tcPr marL="40776" marR="4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99">
                <a:tc>
                  <a:txBody>
                    <a:bodyPr/>
                    <a:lstStyle/>
                    <a:p>
                      <a:pPr algn="just">
                        <a:spcAft>
                          <a:spcPts val="0"/>
                        </a:spcAft>
                      </a:pPr>
                      <a:r>
                        <a:rPr lang="en-IN" sz="1200">
                          <a:solidFill>
                            <a:srgbClr val="000000"/>
                          </a:solidFill>
                          <a:latin typeface="Times New Roman"/>
                          <a:ea typeface="SimSun"/>
                          <a:cs typeface="Times New Roman"/>
                        </a:rPr>
                        <a:t>Lakshadweep</a:t>
                      </a:r>
                      <a:endParaRPr lang="en-IN" sz="1200">
                        <a:latin typeface="Times New Roman"/>
                        <a:ea typeface="SimSun"/>
                        <a:cs typeface="Times New Roman"/>
                      </a:endParaRPr>
                    </a:p>
                  </a:txBody>
                  <a:tcPr marL="40776" marR="4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200" dirty="0">
                          <a:solidFill>
                            <a:srgbClr val="000000"/>
                          </a:solidFill>
                          <a:latin typeface="Times New Roman"/>
                          <a:ea typeface="SimSun"/>
                          <a:cs typeface="Times New Roman"/>
                        </a:rPr>
                        <a:t>2</a:t>
                      </a:r>
                      <a:endParaRPr lang="en-IN" sz="1200" dirty="0">
                        <a:latin typeface="Times New Roman"/>
                        <a:ea typeface="SimSun"/>
                        <a:cs typeface="Times New Roman"/>
                      </a:endParaRPr>
                    </a:p>
                  </a:txBody>
                  <a:tcPr marL="40776" marR="4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99">
                <a:tc>
                  <a:txBody>
                    <a:bodyPr/>
                    <a:lstStyle/>
                    <a:p>
                      <a:pPr algn="just">
                        <a:spcAft>
                          <a:spcPts val="0"/>
                        </a:spcAft>
                      </a:pPr>
                      <a:r>
                        <a:rPr lang="en-IN" sz="1200" b="1">
                          <a:solidFill>
                            <a:srgbClr val="000000"/>
                          </a:solidFill>
                          <a:latin typeface="Times New Roman"/>
                          <a:ea typeface="SimSun"/>
                          <a:cs typeface="Times New Roman"/>
                        </a:rPr>
                        <a:t>Total</a:t>
                      </a:r>
                      <a:endParaRPr lang="en-IN" sz="1200">
                        <a:latin typeface="Times New Roman"/>
                        <a:ea typeface="SimSun"/>
                        <a:cs typeface="Times New Roman"/>
                      </a:endParaRPr>
                    </a:p>
                  </a:txBody>
                  <a:tcPr marL="40776" marR="4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200" b="1" dirty="0">
                          <a:solidFill>
                            <a:srgbClr val="000000"/>
                          </a:solidFill>
                          <a:latin typeface="Times New Roman"/>
                          <a:ea typeface="SimSun"/>
                          <a:cs typeface="Times New Roman"/>
                        </a:rPr>
                        <a:t>125619</a:t>
                      </a:r>
                      <a:endParaRPr lang="en-IN" sz="1200" dirty="0">
                        <a:latin typeface="Times New Roman"/>
                        <a:ea typeface="SimSun"/>
                        <a:cs typeface="Times New Roman"/>
                      </a:endParaRPr>
                    </a:p>
                  </a:txBody>
                  <a:tcPr marL="40776" marR="4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Rectangle 2"/>
          <p:cNvSpPr/>
          <p:nvPr/>
        </p:nvSpPr>
        <p:spPr>
          <a:xfrm>
            <a:off x="609600" y="2057400"/>
            <a:ext cx="2667000" cy="2141538"/>
          </a:xfrm>
          <a:prstGeom prst="rect">
            <a:avLst/>
          </a:prstGeom>
        </p:spPr>
        <p:txBody>
          <a:bodyPr>
            <a:spAutoFit/>
          </a:bodyPr>
          <a:lstStyle/>
          <a:p>
            <a:pPr algn="ctr">
              <a:defRPr/>
            </a:pPr>
            <a:r>
              <a:rPr lang="en-AU" cap="small" dirty="0"/>
              <a:t>TABLE I</a:t>
            </a:r>
          </a:p>
          <a:p>
            <a:pPr algn="just">
              <a:defRPr/>
            </a:pPr>
            <a:r>
              <a:rPr lang="en-AU" cap="small" dirty="0"/>
              <a:t/>
            </a:r>
            <a:br>
              <a:rPr lang="en-AU" cap="small" dirty="0"/>
            </a:br>
            <a:r>
              <a:rPr lang="en-AU" cap="small" dirty="0"/>
              <a:t>TAMIL NADU IS RANKED FIRST ON THE BASIS OF THE NUMBER OF PAPERS PUBLISHED DURING 2007-09.</a:t>
            </a:r>
            <a:endParaRPr lang="en-IN" cap="small" dirty="0"/>
          </a:p>
        </p:txBody>
      </p:sp>
      <p:sp>
        <p:nvSpPr>
          <p:cNvPr id="25713" name="Oval 3"/>
          <p:cNvSpPr>
            <a:spLocks noChangeArrowheads="1"/>
          </p:cNvSpPr>
          <p:nvPr/>
        </p:nvSpPr>
        <p:spPr bwMode="auto">
          <a:xfrm>
            <a:off x="3352800" y="1676400"/>
            <a:ext cx="990600" cy="381000"/>
          </a:xfrm>
          <a:prstGeom prst="ellipse">
            <a:avLst/>
          </a:prstGeom>
          <a:noFill/>
          <a:ln w="9525" algn="ctr">
            <a:solidFill>
              <a:srgbClr val="FF0000"/>
            </a:solidFill>
            <a:round/>
            <a:headEnd/>
            <a:tailEnd/>
          </a:ln>
        </p:spPr>
        <p:txBody>
          <a:bodyPr/>
          <a:lstStyle/>
          <a:p>
            <a:pPr marL="342900" indent="-342900"/>
            <a:endParaRPr lang="en-US"/>
          </a:p>
        </p:txBody>
      </p:sp>
      <p:sp>
        <p:nvSpPr>
          <p:cNvPr id="25714" name="TextBox 4"/>
          <p:cNvSpPr txBox="1">
            <a:spLocks noChangeArrowheads="1"/>
          </p:cNvSpPr>
          <p:nvPr/>
        </p:nvSpPr>
        <p:spPr bwMode="auto">
          <a:xfrm>
            <a:off x="609600" y="6019800"/>
            <a:ext cx="2286000" cy="590550"/>
          </a:xfrm>
          <a:prstGeom prst="rect">
            <a:avLst/>
          </a:prstGeom>
          <a:noFill/>
          <a:ln w="9525">
            <a:noFill/>
            <a:miter lim="800000"/>
            <a:headEnd/>
            <a:tailEnd/>
          </a:ln>
        </p:spPr>
        <p:txBody>
          <a:bodyPr>
            <a:spAutoFit/>
          </a:bodyPr>
          <a:lstStyle/>
          <a:p>
            <a:r>
              <a:rPr lang="en-US" b="1">
                <a:solidFill>
                  <a:srgbClr val="FF0000"/>
                </a:solidFill>
              </a:rPr>
              <a:t>Kerala ranks 8</a:t>
            </a:r>
            <a:r>
              <a:rPr lang="en-US" b="1" baseline="30000">
                <a:solidFill>
                  <a:srgbClr val="FF0000"/>
                </a:solidFill>
              </a:rPr>
              <a:t>th</a:t>
            </a:r>
            <a:r>
              <a:rPr lang="en-US" b="1">
                <a:solidFill>
                  <a:srgbClr val="FF0000"/>
                </a:solidFill>
              </a:rPr>
              <a:t> in India in raw output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733800" y="457200"/>
          <a:ext cx="4783138" cy="6102350"/>
        </p:xfrm>
        <a:graphic>
          <a:graphicData uri="http://schemas.openxmlformats.org/drawingml/2006/table">
            <a:tbl>
              <a:tblPr/>
              <a:tblGrid>
                <a:gridCol w="1823252"/>
                <a:gridCol w="856756"/>
                <a:gridCol w="715809"/>
                <a:gridCol w="1387320"/>
              </a:tblGrid>
              <a:tr h="335253">
                <a:tc>
                  <a:txBody>
                    <a:bodyPr/>
                    <a:lstStyle/>
                    <a:p>
                      <a:pPr algn="just">
                        <a:spcAft>
                          <a:spcPts val="0"/>
                        </a:spcAft>
                      </a:pPr>
                      <a:r>
                        <a:rPr lang="en-IN" sz="1100" b="1" dirty="0">
                          <a:solidFill>
                            <a:srgbClr val="000000"/>
                          </a:solidFill>
                          <a:latin typeface="Times New Roman"/>
                          <a:ea typeface="SimSun"/>
                          <a:cs typeface="Times New Roman"/>
                        </a:rPr>
                        <a:t>States/UTs</a:t>
                      </a:r>
                      <a:endParaRPr lang="en-IN" sz="1100" dirty="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IN" sz="1100" b="1">
                          <a:solidFill>
                            <a:srgbClr val="000000"/>
                          </a:solidFill>
                          <a:latin typeface="Times New Roman"/>
                          <a:ea typeface="SimSun"/>
                          <a:cs typeface="Times New Roman"/>
                        </a:rPr>
                        <a:t>GDP $Billion</a:t>
                      </a:r>
                      <a:endParaRPr lang="en-IN" sz="110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IN" sz="1100" b="1">
                          <a:solidFill>
                            <a:srgbClr val="000000"/>
                          </a:solidFill>
                          <a:latin typeface="Times New Roman"/>
                          <a:ea typeface="SimSun"/>
                          <a:cs typeface="Times New Roman"/>
                        </a:rPr>
                        <a:t>q  =   P/$Bn</a:t>
                      </a:r>
                      <a:endParaRPr lang="en-IN" sz="110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IN" sz="1100" b="1">
                          <a:solidFill>
                            <a:srgbClr val="000000"/>
                          </a:solidFill>
                          <a:latin typeface="Times New Roman"/>
                          <a:ea typeface="SimSun"/>
                          <a:cs typeface="Times New Roman"/>
                        </a:rPr>
                        <a:t>Exergy  X  =  P x P/$Bn</a:t>
                      </a:r>
                      <a:endParaRPr lang="en-IN" sz="110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627">
                <a:tc>
                  <a:txBody>
                    <a:bodyPr/>
                    <a:lstStyle/>
                    <a:p>
                      <a:pPr>
                        <a:spcAft>
                          <a:spcPts val="0"/>
                        </a:spcAft>
                      </a:pPr>
                      <a:r>
                        <a:rPr lang="en-IN" sz="1100" dirty="0">
                          <a:solidFill>
                            <a:srgbClr val="000000"/>
                          </a:solidFill>
                          <a:latin typeface="Times New Roman"/>
                          <a:ea typeface="SimSun"/>
                          <a:cs typeface="Times New Roman"/>
                        </a:rPr>
                        <a:t>Chandigarh</a:t>
                      </a:r>
                      <a:endParaRPr lang="en-IN" sz="1100" dirty="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100">
                          <a:solidFill>
                            <a:srgbClr val="000000"/>
                          </a:solidFill>
                          <a:latin typeface="Times New Roman"/>
                          <a:ea typeface="SimSun"/>
                          <a:cs typeface="Times New Roman"/>
                        </a:rPr>
                        <a:t>4.1</a:t>
                      </a:r>
                      <a:endParaRPr lang="en-IN" sz="110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100">
                          <a:solidFill>
                            <a:srgbClr val="000000"/>
                          </a:solidFill>
                          <a:latin typeface="Times New Roman"/>
                          <a:ea typeface="SimSun"/>
                          <a:cs typeface="Times New Roman"/>
                        </a:rPr>
                        <a:t>643.90</a:t>
                      </a:r>
                      <a:endParaRPr lang="en-IN" sz="110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100">
                          <a:solidFill>
                            <a:srgbClr val="000000"/>
                          </a:solidFill>
                          <a:latin typeface="Times New Roman"/>
                          <a:ea typeface="SimSun"/>
                          <a:cs typeface="Times New Roman"/>
                        </a:rPr>
                        <a:t>1699902.44</a:t>
                      </a:r>
                      <a:endParaRPr lang="en-IN" sz="110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627">
                <a:tc>
                  <a:txBody>
                    <a:bodyPr/>
                    <a:lstStyle/>
                    <a:p>
                      <a:pPr>
                        <a:spcAft>
                          <a:spcPts val="0"/>
                        </a:spcAft>
                      </a:pPr>
                      <a:r>
                        <a:rPr lang="en-IN" sz="1100" dirty="0">
                          <a:solidFill>
                            <a:srgbClr val="000000"/>
                          </a:solidFill>
                          <a:latin typeface="Times New Roman"/>
                          <a:ea typeface="SimSun"/>
                          <a:cs typeface="Times New Roman"/>
                        </a:rPr>
                        <a:t>Delhi</a:t>
                      </a:r>
                      <a:endParaRPr lang="en-IN" sz="1100" dirty="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100" dirty="0">
                          <a:solidFill>
                            <a:srgbClr val="000000"/>
                          </a:solidFill>
                          <a:latin typeface="Times New Roman"/>
                          <a:ea typeface="SimSun"/>
                          <a:cs typeface="Times New Roman"/>
                        </a:rPr>
                        <a:t>36.1</a:t>
                      </a:r>
                      <a:endParaRPr lang="en-IN" sz="1100" dirty="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100">
                          <a:solidFill>
                            <a:srgbClr val="000000"/>
                          </a:solidFill>
                          <a:latin typeface="Times New Roman"/>
                          <a:ea typeface="SimSun"/>
                          <a:cs typeface="Times New Roman"/>
                        </a:rPr>
                        <a:t>392.16</a:t>
                      </a:r>
                      <a:endParaRPr lang="en-IN" sz="110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100">
                          <a:solidFill>
                            <a:srgbClr val="000000"/>
                          </a:solidFill>
                          <a:latin typeface="Times New Roman"/>
                          <a:ea typeface="SimSun"/>
                          <a:cs typeface="Times New Roman"/>
                        </a:rPr>
                        <a:t>5551818.53</a:t>
                      </a:r>
                      <a:endParaRPr lang="en-IN" sz="110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627">
                <a:tc>
                  <a:txBody>
                    <a:bodyPr/>
                    <a:lstStyle/>
                    <a:p>
                      <a:pPr>
                        <a:spcAft>
                          <a:spcPts val="0"/>
                        </a:spcAft>
                      </a:pPr>
                      <a:r>
                        <a:rPr lang="en-IN" sz="1100" dirty="0" err="1">
                          <a:solidFill>
                            <a:srgbClr val="000000"/>
                          </a:solidFill>
                          <a:latin typeface="Times New Roman"/>
                          <a:ea typeface="SimSun"/>
                          <a:cs typeface="Times New Roman"/>
                        </a:rPr>
                        <a:t>Puducherry</a:t>
                      </a:r>
                      <a:endParaRPr lang="en-IN" sz="1100" dirty="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100" dirty="0">
                          <a:solidFill>
                            <a:srgbClr val="000000"/>
                          </a:solidFill>
                          <a:latin typeface="Times New Roman"/>
                          <a:ea typeface="SimSun"/>
                          <a:cs typeface="Times New Roman"/>
                        </a:rPr>
                        <a:t>2.8</a:t>
                      </a:r>
                      <a:endParaRPr lang="en-IN" sz="1100" dirty="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100" dirty="0">
                          <a:solidFill>
                            <a:srgbClr val="000000"/>
                          </a:solidFill>
                          <a:latin typeface="Times New Roman"/>
                          <a:ea typeface="SimSun"/>
                          <a:cs typeface="Times New Roman"/>
                        </a:rPr>
                        <a:t>312.50</a:t>
                      </a:r>
                      <a:endParaRPr lang="en-IN" sz="1100" dirty="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100">
                          <a:solidFill>
                            <a:srgbClr val="000000"/>
                          </a:solidFill>
                          <a:latin typeface="Times New Roman"/>
                          <a:ea typeface="SimSun"/>
                          <a:cs typeface="Times New Roman"/>
                        </a:rPr>
                        <a:t>273437.50</a:t>
                      </a:r>
                      <a:endParaRPr lang="en-IN" sz="110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627">
                <a:tc>
                  <a:txBody>
                    <a:bodyPr/>
                    <a:lstStyle/>
                    <a:p>
                      <a:pPr>
                        <a:spcAft>
                          <a:spcPts val="0"/>
                        </a:spcAft>
                      </a:pPr>
                      <a:r>
                        <a:rPr lang="en-IN" sz="1100" dirty="0">
                          <a:solidFill>
                            <a:srgbClr val="000000"/>
                          </a:solidFill>
                          <a:latin typeface="Times New Roman"/>
                          <a:ea typeface="SimSun"/>
                          <a:cs typeface="Times New Roman"/>
                        </a:rPr>
                        <a:t>Karnataka</a:t>
                      </a:r>
                      <a:endParaRPr lang="en-IN" sz="1100" dirty="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100" dirty="0">
                          <a:solidFill>
                            <a:srgbClr val="000000"/>
                          </a:solidFill>
                          <a:latin typeface="Times New Roman"/>
                          <a:ea typeface="SimSun"/>
                          <a:cs typeface="Times New Roman"/>
                        </a:rPr>
                        <a:t>62.9</a:t>
                      </a:r>
                      <a:endParaRPr lang="en-IN" sz="1100" dirty="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100" dirty="0">
                          <a:solidFill>
                            <a:srgbClr val="000000"/>
                          </a:solidFill>
                          <a:latin typeface="Times New Roman"/>
                          <a:ea typeface="SimSun"/>
                          <a:cs typeface="Times New Roman"/>
                        </a:rPr>
                        <a:t>240.95</a:t>
                      </a:r>
                      <a:endParaRPr lang="en-IN" sz="1100" dirty="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100" dirty="0">
                          <a:solidFill>
                            <a:srgbClr val="000000"/>
                          </a:solidFill>
                          <a:latin typeface="Times New Roman"/>
                          <a:ea typeface="SimSun"/>
                          <a:cs typeface="Times New Roman"/>
                        </a:rPr>
                        <a:t>3651897.23</a:t>
                      </a:r>
                      <a:endParaRPr lang="en-IN" sz="1100" dirty="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627">
                <a:tc>
                  <a:txBody>
                    <a:bodyPr/>
                    <a:lstStyle/>
                    <a:p>
                      <a:pPr>
                        <a:spcAft>
                          <a:spcPts val="0"/>
                        </a:spcAft>
                      </a:pPr>
                      <a:r>
                        <a:rPr lang="en-IN" sz="1100">
                          <a:solidFill>
                            <a:srgbClr val="000000"/>
                          </a:solidFill>
                          <a:latin typeface="Times New Roman"/>
                          <a:ea typeface="SimSun"/>
                          <a:cs typeface="Times New Roman"/>
                        </a:rPr>
                        <a:t>Tamil Nadu</a:t>
                      </a:r>
                      <a:endParaRPr lang="en-IN" sz="110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100" dirty="0">
                          <a:solidFill>
                            <a:srgbClr val="000000"/>
                          </a:solidFill>
                          <a:latin typeface="Times New Roman"/>
                          <a:ea typeface="SimSun"/>
                          <a:cs typeface="Times New Roman"/>
                        </a:rPr>
                        <a:t>80</a:t>
                      </a:r>
                      <a:endParaRPr lang="en-IN" sz="1100" dirty="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100">
                          <a:solidFill>
                            <a:srgbClr val="000000"/>
                          </a:solidFill>
                          <a:latin typeface="Times New Roman"/>
                          <a:ea typeface="SimSun"/>
                          <a:cs typeface="Times New Roman"/>
                        </a:rPr>
                        <a:t>218.84</a:t>
                      </a:r>
                      <a:endParaRPr lang="en-IN" sz="110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100" dirty="0">
                          <a:solidFill>
                            <a:srgbClr val="000000"/>
                          </a:solidFill>
                          <a:latin typeface="Times New Roman"/>
                          <a:ea typeface="SimSun"/>
                          <a:cs typeface="Times New Roman"/>
                        </a:rPr>
                        <a:t>3831188.11</a:t>
                      </a:r>
                      <a:endParaRPr lang="en-IN" sz="1100" dirty="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627">
                <a:tc>
                  <a:txBody>
                    <a:bodyPr/>
                    <a:lstStyle/>
                    <a:p>
                      <a:pPr>
                        <a:spcAft>
                          <a:spcPts val="0"/>
                        </a:spcAft>
                      </a:pPr>
                      <a:r>
                        <a:rPr lang="en-IN" sz="1100">
                          <a:solidFill>
                            <a:srgbClr val="000000"/>
                          </a:solidFill>
                          <a:latin typeface="Times New Roman"/>
                          <a:ea typeface="SimSun"/>
                          <a:cs typeface="Times New Roman"/>
                        </a:rPr>
                        <a:t>Sikkim</a:t>
                      </a:r>
                      <a:endParaRPr lang="en-IN" sz="110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100" dirty="0">
                          <a:solidFill>
                            <a:srgbClr val="000000"/>
                          </a:solidFill>
                          <a:latin typeface="Times New Roman"/>
                          <a:ea typeface="SimSun"/>
                          <a:cs typeface="Times New Roman"/>
                        </a:rPr>
                        <a:t>0.6</a:t>
                      </a:r>
                      <a:endParaRPr lang="en-IN" sz="1100" dirty="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100">
                          <a:solidFill>
                            <a:srgbClr val="000000"/>
                          </a:solidFill>
                          <a:latin typeface="Times New Roman"/>
                          <a:ea typeface="SimSun"/>
                          <a:cs typeface="Times New Roman"/>
                        </a:rPr>
                        <a:t>206.67</a:t>
                      </a:r>
                      <a:endParaRPr lang="en-IN" sz="110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100" dirty="0">
                          <a:solidFill>
                            <a:srgbClr val="000000"/>
                          </a:solidFill>
                          <a:latin typeface="Times New Roman"/>
                          <a:ea typeface="SimSun"/>
                          <a:cs typeface="Times New Roman"/>
                        </a:rPr>
                        <a:t>25626.67</a:t>
                      </a:r>
                      <a:endParaRPr lang="en-IN" sz="1100" dirty="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627">
                <a:tc>
                  <a:txBody>
                    <a:bodyPr/>
                    <a:lstStyle/>
                    <a:p>
                      <a:pPr>
                        <a:spcAft>
                          <a:spcPts val="0"/>
                        </a:spcAft>
                      </a:pPr>
                      <a:r>
                        <a:rPr lang="en-IN" sz="1100">
                          <a:solidFill>
                            <a:srgbClr val="000000"/>
                          </a:solidFill>
                          <a:latin typeface="Times New Roman"/>
                          <a:ea typeface="SimSun"/>
                          <a:cs typeface="Times New Roman"/>
                        </a:rPr>
                        <a:t>Arunachal Pradesh</a:t>
                      </a:r>
                      <a:endParaRPr lang="en-IN" sz="110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100" dirty="0">
                          <a:solidFill>
                            <a:srgbClr val="000000"/>
                          </a:solidFill>
                          <a:latin typeface="Times New Roman"/>
                          <a:ea typeface="SimSun"/>
                          <a:cs typeface="Times New Roman"/>
                        </a:rPr>
                        <a:t>1</a:t>
                      </a:r>
                      <a:endParaRPr lang="en-IN" sz="1100" dirty="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100">
                          <a:solidFill>
                            <a:srgbClr val="000000"/>
                          </a:solidFill>
                          <a:latin typeface="Times New Roman"/>
                          <a:ea typeface="SimSun"/>
                          <a:cs typeface="Times New Roman"/>
                        </a:rPr>
                        <a:t>195.00</a:t>
                      </a:r>
                      <a:endParaRPr lang="en-IN" sz="110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100" dirty="0">
                          <a:solidFill>
                            <a:srgbClr val="000000"/>
                          </a:solidFill>
                          <a:latin typeface="Times New Roman"/>
                          <a:ea typeface="SimSun"/>
                          <a:cs typeface="Times New Roman"/>
                        </a:rPr>
                        <a:t>38025.00</a:t>
                      </a:r>
                      <a:endParaRPr lang="en-IN" sz="1100" dirty="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627">
                <a:tc>
                  <a:txBody>
                    <a:bodyPr/>
                    <a:lstStyle/>
                    <a:p>
                      <a:pPr>
                        <a:spcAft>
                          <a:spcPts val="0"/>
                        </a:spcAft>
                      </a:pPr>
                      <a:r>
                        <a:rPr lang="en-IN" sz="1100">
                          <a:solidFill>
                            <a:srgbClr val="000000"/>
                          </a:solidFill>
                          <a:latin typeface="Times New Roman"/>
                          <a:ea typeface="SimSun"/>
                          <a:cs typeface="Times New Roman"/>
                        </a:rPr>
                        <a:t>West Bengal</a:t>
                      </a:r>
                      <a:endParaRPr lang="en-IN" sz="110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100" dirty="0">
                          <a:solidFill>
                            <a:srgbClr val="000000"/>
                          </a:solidFill>
                          <a:latin typeface="Times New Roman"/>
                          <a:ea typeface="SimSun"/>
                          <a:cs typeface="Times New Roman"/>
                        </a:rPr>
                        <a:t>76.9</a:t>
                      </a:r>
                      <a:endParaRPr lang="en-IN" sz="1100" dirty="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100" dirty="0">
                          <a:solidFill>
                            <a:srgbClr val="000000"/>
                          </a:solidFill>
                          <a:latin typeface="Times New Roman"/>
                          <a:ea typeface="SimSun"/>
                          <a:cs typeface="Times New Roman"/>
                        </a:rPr>
                        <a:t>188.18</a:t>
                      </a:r>
                      <a:endParaRPr lang="en-IN" sz="1100" dirty="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100" dirty="0">
                          <a:solidFill>
                            <a:srgbClr val="000000"/>
                          </a:solidFill>
                          <a:latin typeface="Times New Roman"/>
                          <a:ea typeface="SimSun"/>
                          <a:cs typeface="Times New Roman"/>
                        </a:rPr>
                        <a:t>2723144.88</a:t>
                      </a:r>
                      <a:endParaRPr lang="en-IN" sz="1100" dirty="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627">
                <a:tc>
                  <a:txBody>
                    <a:bodyPr/>
                    <a:lstStyle/>
                    <a:p>
                      <a:pPr>
                        <a:spcAft>
                          <a:spcPts val="0"/>
                        </a:spcAft>
                      </a:pPr>
                      <a:r>
                        <a:rPr lang="en-IN" sz="1100">
                          <a:solidFill>
                            <a:srgbClr val="000000"/>
                          </a:solidFill>
                          <a:latin typeface="Times New Roman"/>
                          <a:ea typeface="SimSun"/>
                          <a:cs typeface="Times New Roman"/>
                        </a:rPr>
                        <a:t>Meghalaya</a:t>
                      </a:r>
                      <a:endParaRPr lang="en-IN" sz="110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100">
                          <a:solidFill>
                            <a:srgbClr val="000000"/>
                          </a:solidFill>
                          <a:latin typeface="Times New Roman"/>
                          <a:ea typeface="SimSun"/>
                          <a:cs typeface="Times New Roman"/>
                        </a:rPr>
                        <a:t>2.1</a:t>
                      </a:r>
                      <a:endParaRPr lang="en-IN" sz="110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100" dirty="0">
                          <a:solidFill>
                            <a:srgbClr val="000000"/>
                          </a:solidFill>
                          <a:latin typeface="Times New Roman"/>
                          <a:ea typeface="SimSun"/>
                          <a:cs typeface="Times New Roman"/>
                        </a:rPr>
                        <a:t>173.33</a:t>
                      </a:r>
                      <a:endParaRPr lang="en-IN" sz="1100" dirty="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100" dirty="0">
                          <a:solidFill>
                            <a:srgbClr val="000000"/>
                          </a:solidFill>
                          <a:latin typeface="Times New Roman"/>
                          <a:ea typeface="SimSun"/>
                          <a:cs typeface="Times New Roman"/>
                        </a:rPr>
                        <a:t>63093.33</a:t>
                      </a:r>
                      <a:endParaRPr lang="en-IN" sz="1100" dirty="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5422">
                <a:tc>
                  <a:txBody>
                    <a:bodyPr/>
                    <a:lstStyle/>
                    <a:p>
                      <a:pPr>
                        <a:spcAft>
                          <a:spcPts val="0"/>
                        </a:spcAft>
                      </a:pPr>
                      <a:r>
                        <a:rPr lang="en-IN" sz="1100">
                          <a:solidFill>
                            <a:srgbClr val="000000"/>
                          </a:solidFill>
                          <a:latin typeface="Times New Roman"/>
                          <a:ea typeface="SimSun"/>
                          <a:cs typeface="Times New Roman"/>
                        </a:rPr>
                        <a:t>Andaman &amp; Nicobar Islands</a:t>
                      </a:r>
                      <a:endParaRPr lang="en-IN" sz="110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100">
                          <a:solidFill>
                            <a:srgbClr val="000000"/>
                          </a:solidFill>
                          <a:latin typeface="Times New Roman"/>
                          <a:ea typeface="SimSun"/>
                          <a:cs typeface="Times New Roman"/>
                        </a:rPr>
                        <a:t>0.5</a:t>
                      </a:r>
                      <a:endParaRPr lang="en-IN" sz="110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100" dirty="0">
                          <a:solidFill>
                            <a:srgbClr val="000000"/>
                          </a:solidFill>
                          <a:latin typeface="Times New Roman"/>
                          <a:ea typeface="SimSun"/>
                          <a:cs typeface="Times New Roman"/>
                        </a:rPr>
                        <a:t>154.00</a:t>
                      </a:r>
                      <a:endParaRPr lang="en-IN" sz="1100" dirty="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100" dirty="0">
                          <a:solidFill>
                            <a:srgbClr val="000000"/>
                          </a:solidFill>
                          <a:latin typeface="Times New Roman"/>
                          <a:ea typeface="SimSun"/>
                          <a:cs typeface="Times New Roman"/>
                        </a:rPr>
                        <a:t>11858.00</a:t>
                      </a:r>
                      <a:endParaRPr lang="en-IN" sz="1100" dirty="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627">
                <a:tc>
                  <a:txBody>
                    <a:bodyPr/>
                    <a:lstStyle/>
                    <a:p>
                      <a:pPr>
                        <a:spcAft>
                          <a:spcPts val="0"/>
                        </a:spcAft>
                      </a:pPr>
                      <a:r>
                        <a:rPr lang="en-IN" sz="1100">
                          <a:solidFill>
                            <a:srgbClr val="000000"/>
                          </a:solidFill>
                          <a:latin typeface="Times New Roman"/>
                          <a:ea typeface="SimSun"/>
                          <a:cs typeface="Times New Roman"/>
                        </a:rPr>
                        <a:t>Uttar Pradesh</a:t>
                      </a:r>
                      <a:endParaRPr lang="en-IN" sz="110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100">
                          <a:solidFill>
                            <a:srgbClr val="000000"/>
                          </a:solidFill>
                          <a:latin typeface="Times New Roman"/>
                          <a:ea typeface="SimSun"/>
                          <a:cs typeface="Times New Roman"/>
                        </a:rPr>
                        <a:t>103.5</a:t>
                      </a:r>
                      <a:endParaRPr lang="en-IN" sz="110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100" dirty="0">
                          <a:solidFill>
                            <a:srgbClr val="000000"/>
                          </a:solidFill>
                          <a:latin typeface="Times New Roman"/>
                          <a:ea typeface="SimSun"/>
                          <a:cs typeface="Times New Roman"/>
                        </a:rPr>
                        <a:t>153.07</a:t>
                      </a:r>
                      <a:endParaRPr lang="en-IN" sz="1100" dirty="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100" dirty="0">
                          <a:solidFill>
                            <a:srgbClr val="000000"/>
                          </a:solidFill>
                          <a:latin typeface="Times New Roman"/>
                          <a:ea typeface="SimSun"/>
                          <a:cs typeface="Times New Roman"/>
                        </a:rPr>
                        <a:t>2425127.04</a:t>
                      </a:r>
                      <a:endParaRPr lang="en-IN" sz="1100" dirty="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627">
                <a:tc>
                  <a:txBody>
                    <a:bodyPr/>
                    <a:lstStyle/>
                    <a:p>
                      <a:pPr>
                        <a:spcAft>
                          <a:spcPts val="0"/>
                        </a:spcAft>
                      </a:pPr>
                      <a:r>
                        <a:rPr lang="en-IN" sz="1100">
                          <a:solidFill>
                            <a:srgbClr val="000000"/>
                          </a:solidFill>
                          <a:latin typeface="Times New Roman"/>
                          <a:ea typeface="SimSun"/>
                          <a:cs typeface="Times New Roman"/>
                        </a:rPr>
                        <a:t>Goa</a:t>
                      </a:r>
                      <a:endParaRPr lang="en-IN" sz="110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100">
                          <a:solidFill>
                            <a:srgbClr val="000000"/>
                          </a:solidFill>
                          <a:latin typeface="Times New Roman"/>
                          <a:ea typeface="SimSun"/>
                          <a:cs typeface="Times New Roman"/>
                        </a:rPr>
                        <a:t>4.2</a:t>
                      </a:r>
                      <a:endParaRPr lang="en-IN" sz="110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100" dirty="0">
                          <a:solidFill>
                            <a:srgbClr val="000000"/>
                          </a:solidFill>
                          <a:latin typeface="Times New Roman"/>
                          <a:ea typeface="SimSun"/>
                          <a:cs typeface="Times New Roman"/>
                        </a:rPr>
                        <a:t>149.05</a:t>
                      </a:r>
                      <a:endParaRPr lang="en-IN" sz="1100" dirty="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100" dirty="0">
                          <a:solidFill>
                            <a:srgbClr val="000000"/>
                          </a:solidFill>
                          <a:latin typeface="Times New Roman"/>
                          <a:ea typeface="SimSun"/>
                          <a:cs typeface="Times New Roman"/>
                        </a:rPr>
                        <a:t>93303.81</a:t>
                      </a:r>
                      <a:endParaRPr lang="en-IN" sz="1100" dirty="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627">
                <a:tc>
                  <a:txBody>
                    <a:bodyPr/>
                    <a:lstStyle/>
                    <a:p>
                      <a:pPr>
                        <a:spcAft>
                          <a:spcPts val="0"/>
                        </a:spcAft>
                      </a:pPr>
                      <a:r>
                        <a:rPr lang="en-IN" sz="1100">
                          <a:solidFill>
                            <a:srgbClr val="000000"/>
                          </a:solidFill>
                          <a:latin typeface="Times New Roman"/>
                          <a:ea typeface="SimSun"/>
                          <a:cs typeface="Times New Roman"/>
                        </a:rPr>
                        <a:t>Jammu &amp; Kashmir</a:t>
                      </a:r>
                      <a:endParaRPr lang="en-IN" sz="110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100">
                          <a:solidFill>
                            <a:srgbClr val="000000"/>
                          </a:solidFill>
                          <a:latin typeface="Times New Roman"/>
                          <a:ea typeface="SimSun"/>
                          <a:cs typeface="Times New Roman"/>
                        </a:rPr>
                        <a:t>7.6</a:t>
                      </a:r>
                      <a:endParaRPr lang="en-IN" sz="110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100">
                          <a:solidFill>
                            <a:srgbClr val="000000"/>
                          </a:solidFill>
                          <a:latin typeface="Times New Roman"/>
                          <a:ea typeface="SimSun"/>
                          <a:cs typeface="Times New Roman"/>
                        </a:rPr>
                        <a:t>130.00</a:t>
                      </a:r>
                      <a:endParaRPr lang="en-IN" sz="110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100" dirty="0">
                          <a:solidFill>
                            <a:srgbClr val="000000"/>
                          </a:solidFill>
                          <a:latin typeface="Times New Roman"/>
                          <a:ea typeface="SimSun"/>
                          <a:cs typeface="Times New Roman"/>
                        </a:rPr>
                        <a:t>128440.00</a:t>
                      </a:r>
                      <a:endParaRPr lang="en-IN" sz="1100" dirty="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627">
                <a:tc>
                  <a:txBody>
                    <a:bodyPr/>
                    <a:lstStyle/>
                    <a:p>
                      <a:pPr>
                        <a:spcAft>
                          <a:spcPts val="0"/>
                        </a:spcAft>
                      </a:pPr>
                      <a:r>
                        <a:rPr lang="en-IN" sz="1100">
                          <a:solidFill>
                            <a:srgbClr val="000000"/>
                          </a:solidFill>
                          <a:latin typeface="Times New Roman"/>
                          <a:ea typeface="SimSun"/>
                          <a:cs typeface="Times New Roman"/>
                        </a:rPr>
                        <a:t>Himachal Pradesh</a:t>
                      </a:r>
                      <a:endParaRPr lang="en-IN" sz="110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100">
                          <a:solidFill>
                            <a:srgbClr val="000000"/>
                          </a:solidFill>
                          <a:latin typeface="Times New Roman"/>
                          <a:ea typeface="SimSun"/>
                          <a:cs typeface="Times New Roman"/>
                        </a:rPr>
                        <a:t>8.9</a:t>
                      </a:r>
                      <a:endParaRPr lang="en-IN" sz="110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100">
                          <a:solidFill>
                            <a:srgbClr val="000000"/>
                          </a:solidFill>
                          <a:latin typeface="Times New Roman"/>
                          <a:ea typeface="SimSun"/>
                          <a:cs typeface="Times New Roman"/>
                        </a:rPr>
                        <a:t>127.75</a:t>
                      </a:r>
                      <a:endParaRPr lang="en-IN" sz="110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100" dirty="0">
                          <a:solidFill>
                            <a:srgbClr val="000000"/>
                          </a:solidFill>
                          <a:latin typeface="Times New Roman"/>
                          <a:ea typeface="SimSun"/>
                          <a:cs typeface="Times New Roman"/>
                        </a:rPr>
                        <a:t>145254.94</a:t>
                      </a:r>
                      <a:endParaRPr lang="en-IN" sz="1100" dirty="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627">
                <a:tc>
                  <a:txBody>
                    <a:bodyPr/>
                    <a:lstStyle/>
                    <a:p>
                      <a:pPr>
                        <a:spcAft>
                          <a:spcPts val="0"/>
                        </a:spcAft>
                      </a:pPr>
                      <a:r>
                        <a:rPr lang="en-IN" sz="1100">
                          <a:solidFill>
                            <a:srgbClr val="000000"/>
                          </a:solidFill>
                          <a:latin typeface="Times New Roman"/>
                          <a:ea typeface="SimSun"/>
                          <a:cs typeface="Times New Roman"/>
                        </a:rPr>
                        <a:t>Uttarakhand</a:t>
                      </a:r>
                      <a:endParaRPr lang="en-IN" sz="110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100">
                          <a:solidFill>
                            <a:srgbClr val="000000"/>
                          </a:solidFill>
                          <a:latin typeface="Times New Roman"/>
                          <a:ea typeface="SimSun"/>
                          <a:cs typeface="Times New Roman"/>
                        </a:rPr>
                        <a:t>9.9</a:t>
                      </a:r>
                      <a:endParaRPr lang="en-IN" sz="110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100">
                          <a:solidFill>
                            <a:srgbClr val="000000"/>
                          </a:solidFill>
                          <a:latin typeface="Times New Roman"/>
                          <a:ea typeface="SimSun"/>
                          <a:cs typeface="Times New Roman"/>
                        </a:rPr>
                        <a:t>123.54</a:t>
                      </a:r>
                      <a:endParaRPr lang="en-IN" sz="110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100" dirty="0">
                          <a:solidFill>
                            <a:srgbClr val="000000"/>
                          </a:solidFill>
                          <a:latin typeface="Times New Roman"/>
                          <a:ea typeface="SimSun"/>
                          <a:cs typeface="Times New Roman"/>
                        </a:rPr>
                        <a:t>151083.74</a:t>
                      </a:r>
                      <a:endParaRPr lang="en-IN" sz="1100" dirty="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627">
                <a:tc>
                  <a:txBody>
                    <a:bodyPr/>
                    <a:lstStyle/>
                    <a:p>
                      <a:pPr>
                        <a:spcAft>
                          <a:spcPts val="0"/>
                        </a:spcAft>
                      </a:pPr>
                      <a:r>
                        <a:rPr lang="en-IN" sz="1100">
                          <a:solidFill>
                            <a:srgbClr val="000000"/>
                          </a:solidFill>
                          <a:latin typeface="Times New Roman"/>
                          <a:ea typeface="SimSun"/>
                          <a:cs typeface="Times New Roman"/>
                        </a:rPr>
                        <a:t>Assam</a:t>
                      </a:r>
                      <a:endParaRPr lang="en-IN" sz="110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100">
                          <a:solidFill>
                            <a:srgbClr val="000000"/>
                          </a:solidFill>
                          <a:latin typeface="Times New Roman"/>
                          <a:ea typeface="SimSun"/>
                          <a:cs typeface="Times New Roman"/>
                        </a:rPr>
                        <a:t>18.6</a:t>
                      </a:r>
                      <a:endParaRPr lang="en-IN" sz="110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100">
                          <a:solidFill>
                            <a:srgbClr val="000000"/>
                          </a:solidFill>
                          <a:latin typeface="Times New Roman"/>
                          <a:ea typeface="SimSun"/>
                          <a:cs typeface="Times New Roman"/>
                        </a:rPr>
                        <a:t>118.82</a:t>
                      </a:r>
                      <a:endParaRPr lang="en-IN" sz="110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100" dirty="0">
                          <a:solidFill>
                            <a:srgbClr val="000000"/>
                          </a:solidFill>
                          <a:latin typeface="Times New Roman"/>
                          <a:ea typeface="SimSun"/>
                          <a:cs typeface="Times New Roman"/>
                        </a:rPr>
                        <a:t>262586.02</a:t>
                      </a:r>
                      <a:endParaRPr lang="en-IN" sz="1100" dirty="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627">
                <a:tc>
                  <a:txBody>
                    <a:bodyPr/>
                    <a:lstStyle/>
                    <a:p>
                      <a:pPr>
                        <a:spcAft>
                          <a:spcPts val="0"/>
                        </a:spcAft>
                      </a:pPr>
                      <a:r>
                        <a:rPr lang="en-IN" sz="1100" b="1">
                          <a:solidFill>
                            <a:srgbClr val="000000"/>
                          </a:solidFill>
                          <a:latin typeface="Times New Roman"/>
                          <a:ea typeface="SimSun"/>
                          <a:cs typeface="Times New Roman"/>
                        </a:rPr>
                        <a:t>India</a:t>
                      </a:r>
                      <a:endParaRPr lang="en-IN" sz="110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100" b="1">
                          <a:solidFill>
                            <a:srgbClr val="000000"/>
                          </a:solidFill>
                          <a:latin typeface="Times New Roman"/>
                          <a:ea typeface="SimSun"/>
                          <a:cs typeface="Times New Roman"/>
                        </a:rPr>
                        <a:t>1081.8</a:t>
                      </a:r>
                      <a:endParaRPr lang="en-IN" sz="110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100" b="1">
                          <a:solidFill>
                            <a:srgbClr val="000000"/>
                          </a:solidFill>
                          <a:latin typeface="Times New Roman"/>
                          <a:ea typeface="SimSun"/>
                          <a:cs typeface="Times New Roman"/>
                        </a:rPr>
                        <a:t>116.12</a:t>
                      </a:r>
                      <a:endParaRPr lang="en-IN" sz="110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100" b="1" dirty="0">
                          <a:solidFill>
                            <a:srgbClr val="000000"/>
                          </a:solidFill>
                          <a:latin typeface="Times New Roman"/>
                          <a:ea typeface="SimSun"/>
                          <a:cs typeface="Times New Roman"/>
                        </a:rPr>
                        <a:t>14586922.87</a:t>
                      </a:r>
                      <a:endParaRPr lang="en-IN" sz="1100" dirty="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627">
                <a:tc>
                  <a:txBody>
                    <a:bodyPr/>
                    <a:lstStyle/>
                    <a:p>
                      <a:pPr>
                        <a:spcAft>
                          <a:spcPts val="0"/>
                        </a:spcAft>
                      </a:pPr>
                      <a:r>
                        <a:rPr lang="en-IN" sz="1100">
                          <a:solidFill>
                            <a:srgbClr val="000000"/>
                          </a:solidFill>
                          <a:latin typeface="Times New Roman"/>
                          <a:ea typeface="SimSun"/>
                          <a:cs typeface="Times New Roman"/>
                        </a:rPr>
                        <a:t>Manipur</a:t>
                      </a:r>
                      <a:endParaRPr lang="en-IN" sz="110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100">
                          <a:solidFill>
                            <a:srgbClr val="000000"/>
                          </a:solidFill>
                          <a:latin typeface="Times New Roman"/>
                          <a:ea typeface="SimSun"/>
                          <a:cs typeface="Times New Roman"/>
                        </a:rPr>
                        <a:t>1.4</a:t>
                      </a:r>
                      <a:endParaRPr lang="en-IN" sz="110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100">
                          <a:solidFill>
                            <a:srgbClr val="000000"/>
                          </a:solidFill>
                          <a:latin typeface="Times New Roman"/>
                          <a:ea typeface="SimSun"/>
                          <a:cs typeface="Times New Roman"/>
                        </a:rPr>
                        <a:t>111.43</a:t>
                      </a:r>
                      <a:endParaRPr lang="en-IN" sz="110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100" dirty="0">
                          <a:solidFill>
                            <a:srgbClr val="000000"/>
                          </a:solidFill>
                          <a:latin typeface="Times New Roman"/>
                          <a:ea typeface="SimSun"/>
                          <a:cs typeface="Times New Roman"/>
                        </a:rPr>
                        <a:t>17382.86</a:t>
                      </a:r>
                      <a:endParaRPr lang="en-IN" sz="1100" dirty="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627">
                <a:tc>
                  <a:txBody>
                    <a:bodyPr/>
                    <a:lstStyle/>
                    <a:p>
                      <a:pPr>
                        <a:spcAft>
                          <a:spcPts val="0"/>
                        </a:spcAft>
                      </a:pPr>
                      <a:r>
                        <a:rPr lang="en-IN" sz="1100">
                          <a:solidFill>
                            <a:srgbClr val="000000"/>
                          </a:solidFill>
                          <a:latin typeface="Times New Roman"/>
                          <a:ea typeface="SimSun"/>
                          <a:cs typeface="Times New Roman"/>
                        </a:rPr>
                        <a:t>Andhra Pradesh</a:t>
                      </a:r>
                      <a:endParaRPr lang="en-IN" sz="110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100">
                          <a:solidFill>
                            <a:srgbClr val="000000"/>
                          </a:solidFill>
                          <a:latin typeface="Times New Roman"/>
                          <a:ea typeface="SimSun"/>
                          <a:cs typeface="Times New Roman"/>
                        </a:rPr>
                        <a:t>85.7</a:t>
                      </a:r>
                      <a:endParaRPr lang="en-IN" sz="110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100">
                          <a:solidFill>
                            <a:srgbClr val="000000"/>
                          </a:solidFill>
                          <a:latin typeface="Times New Roman"/>
                          <a:ea typeface="SimSun"/>
                          <a:cs typeface="Times New Roman"/>
                        </a:rPr>
                        <a:t>110.78</a:t>
                      </a:r>
                      <a:endParaRPr lang="en-IN" sz="110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100" dirty="0">
                          <a:solidFill>
                            <a:srgbClr val="000000"/>
                          </a:solidFill>
                          <a:latin typeface="Times New Roman"/>
                          <a:ea typeface="SimSun"/>
                          <a:cs typeface="Times New Roman"/>
                        </a:rPr>
                        <a:t>1051762.38</a:t>
                      </a:r>
                      <a:endParaRPr lang="en-IN" sz="1100" dirty="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627">
                <a:tc>
                  <a:txBody>
                    <a:bodyPr/>
                    <a:lstStyle/>
                    <a:p>
                      <a:pPr>
                        <a:spcAft>
                          <a:spcPts val="0"/>
                        </a:spcAft>
                      </a:pPr>
                      <a:r>
                        <a:rPr lang="en-IN" sz="1100" dirty="0">
                          <a:solidFill>
                            <a:srgbClr val="000000"/>
                          </a:solidFill>
                          <a:latin typeface="Times New Roman"/>
                          <a:ea typeface="SimSun"/>
                          <a:cs typeface="Times New Roman"/>
                        </a:rPr>
                        <a:t>Kerala</a:t>
                      </a:r>
                      <a:endParaRPr lang="en-IN" sz="1100" dirty="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100">
                          <a:solidFill>
                            <a:srgbClr val="000000"/>
                          </a:solidFill>
                          <a:latin typeface="Times New Roman"/>
                          <a:ea typeface="SimSun"/>
                          <a:cs typeface="Times New Roman"/>
                        </a:rPr>
                        <a:t>41.2</a:t>
                      </a:r>
                      <a:endParaRPr lang="en-IN" sz="110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100">
                          <a:solidFill>
                            <a:srgbClr val="000000"/>
                          </a:solidFill>
                          <a:latin typeface="Times New Roman"/>
                          <a:ea typeface="SimSun"/>
                          <a:cs typeface="Times New Roman"/>
                        </a:rPr>
                        <a:t>110.66</a:t>
                      </a:r>
                      <a:endParaRPr lang="en-IN" sz="110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100" dirty="0">
                          <a:solidFill>
                            <a:srgbClr val="000000"/>
                          </a:solidFill>
                          <a:latin typeface="Times New Roman"/>
                          <a:ea typeface="SimSun"/>
                          <a:cs typeface="Times New Roman"/>
                        </a:rPr>
                        <a:t>504477.69</a:t>
                      </a:r>
                      <a:endParaRPr lang="en-IN" sz="1100" dirty="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627">
                <a:tc>
                  <a:txBody>
                    <a:bodyPr/>
                    <a:lstStyle/>
                    <a:p>
                      <a:pPr>
                        <a:spcAft>
                          <a:spcPts val="0"/>
                        </a:spcAft>
                      </a:pPr>
                      <a:r>
                        <a:rPr lang="en-IN" sz="1100">
                          <a:solidFill>
                            <a:srgbClr val="000000"/>
                          </a:solidFill>
                          <a:latin typeface="Times New Roman"/>
                          <a:ea typeface="SimSun"/>
                          <a:cs typeface="Times New Roman"/>
                        </a:rPr>
                        <a:t>Mizoram</a:t>
                      </a:r>
                      <a:endParaRPr lang="en-IN" sz="110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100">
                          <a:solidFill>
                            <a:srgbClr val="000000"/>
                          </a:solidFill>
                          <a:latin typeface="Times New Roman"/>
                          <a:ea typeface="SimSun"/>
                          <a:cs typeface="Times New Roman"/>
                        </a:rPr>
                        <a:t>0.8</a:t>
                      </a:r>
                      <a:endParaRPr lang="en-IN" sz="110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100">
                          <a:solidFill>
                            <a:srgbClr val="000000"/>
                          </a:solidFill>
                          <a:latin typeface="Times New Roman"/>
                          <a:ea typeface="SimSun"/>
                          <a:cs typeface="Times New Roman"/>
                        </a:rPr>
                        <a:t>105.00</a:t>
                      </a:r>
                      <a:endParaRPr lang="en-IN" sz="110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100" dirty="0">
                          <a:solidFill>
                            <a:srgbClr val="000000"/>
                          </a:solidFill>
                          <a:latin typeface="Times New Roman"/>
                          <a:ea typeface="SimSun"/>
                          <a:cs typeface="Times New Roman"/>
                        </a:rPr>
                        <a:t>8820.00</a:t>
                      </a:r>
                      <a:endParaRPr lang="en-IN" sz="1100" dirty="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627">
                <a:tc>
                  <a:txBody>
                    <a:bodyPr/>
                    <a:lstStyle/>
                    <a:p>
                      <a:pPr>
                        <a:spcAft>
                          <a:spcPts val="0"/>
                        </a:spcAft>
                      </a:pPr>
                      <a:r>
                        <a:rPr lang="en-IN" sz="1100">
                          <a:solidFill>
                            <a:srgbClr val="000000"/>
                          </a:solidFill>
                          <a:latin typeface="Times New Roman"/>
                          <a:ea typeface="SimSun"/>
                          <a:cs typeface="Times New Roman"/>
                        </a:rPr>
                        <a:t>Madhya Pradesh</a:t>
                      </a:r>
                      <a:endParaRPr lang="en-IN" sz="110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100">
                          <a:solidFill>
                            <a:srgbClr val="000000"/>
                          </a:solidFill>
                          <a:latin typeface="Times New Roman"/>
                          <a:ea typeface="SimSun"/>
                          <a:cs typeface="Times New Roman"/>
                        </a:rPr>
                        <a:t>37.3</a:t>
                      </a:r>
                      <a:endParaRPr lang="en-IN" sz="110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100">
                          <a:solidFill>
                            <a:srgbClr val="000000"/>
                          </a:solidFill>
                          <a:latin typeface="Times New Roman"/>
                          <a:ea typeface="SimSun"/>
                          <a:cs typeface="Times New Roman"/>
                        </a:rPr>
                        <a:t>102.82</a:t>
                      </a:r>
                      <a:endParaRPr lang="en-IN" sz="110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100" dirty="0">
                          <a:solidFill>
                            <a:srgbClr val="000000"/>
                          </a:solidFill>
                          <a:latin typeface="Times New Roman"/>
                          <a:ea typeface="SimSun"/>
                          <a:cs typeface="Times New Roman"/>
                        </a:rPr>
                        <a:t>394295.58</a:t>
                      </a:r>
                      <a:endParaRPr lang="en-IN" sz="1100" dirty="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627">
                <a:tc>
                  <a:txBody>
                    <a:bodyPr/>
                    <a:lstStyle/>
                    <a:p>
                      <a:pPr>
                        <a:spcAft>
                          <a:spcPts val="0"/>
                        </a:spcAft>
                      </a:pPr>
                      <a:r>
                        <a:rPr lang="en-IN" sz="1100">
                          <a:solidFill>
                            <a:srgbClr val="000000"/>
                          </a:solidFill>
                          <a:latin typeface="Times New Roman"/>
                          <a:ea typeface="SimSun"/>
                          <a:cs typeface="Times New Roman"/>
                        </a:rPr>
                        <a:t>Maharashtra</a:t>
                      </a:r>
                      <a:endParaRPr lang="en-IN" sz="110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100">
                          <a:solidFill>
                            <a:srgbClr val="000000"/>
                          </a:solidFill>
                          <a:latin typeface="Times New Roman"/>
                          <a:ea typeface="SimSun"/>
                          <a:cs typeface="Times New Roman"/>
                        </a:rPr>
                        <a:t>175.3</a:t>
                      </a:r>
                      <a:endParaRPr lang="en-IN" sz="110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100">
                          <a:solidFill>
                            <a:srgbClr val="000000"/>
                          </a:solidFill>
                          <a:latin typeface="Times New Roman"/>
                          <a:ea typeface="SimSun"/>
                          <a:cs typeface="Times New Roman"/>
                        </a:rPr>
                        <a:t>94.56</a:t>
                      </a:r>
                      <a:endParaRPr lang="en-IN" sz="110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100" dirty="0">
                          <a:solidFill>
                            <a:srgbClr val="000000"/>
                          </a:solidFill>
                          <a:latin typeface="Times New Roman"/>
                          <a:ea typeface="SimSun"/>
                          <a:cs typeface="Times New Roman"/>
                        </a:rPr>
                        <a:t>1567580.88</a:t>
                      </a:r>
                      <a:endParaRPr lang="en-IN" sz="1100" dirty="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627">
                <a:tc>
                  <a:txBody>
                    <a:bodyPr/>
                    <a:lstStyle/>
                    <a:p>
                      <a:pPr>
                        <a:spcAft>
                          <a:spcPts val="0"/>
                        </a:spcAft>
                      </a:pPr>
                      <a:r>
                        <a:rPr lang="en-IN" sz="1100">
                          <a:solidFill>
                            <a:srgbClr val="000000"/>
                          </a:solidFill>
                          <a:latin typeface="Times New Roman"/>
                          <a:ea typeface="SimSun"/>
                          <a:cs typeface="Times New Roman"/>
                        </a:rPr>
                        <a:t>Punjab</a:t>
                      </a:r>
                      <a:endParaRPr lang="en-IN" sz="110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100">
                          <a:solidFill>
                            <a:srgbClr val="000000"/>
                          </a:solidFill>
                          <a:latin typeface="Times New Roman"/>
                          <a:ea typeface="SimSun"/>
                          <a:cs typeface="Times New Roman"/>
                        </a:rPr>
                        <a:t>40.5</a:t>
                      </a:r>
                      <a:endParaRPr lang="en-IN" sz="110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100">
                          <a:solidFill>
                            <a:srgbClr val="000000"/>
                          </a:solidFill>
                          <a:latin typeface="Times New Roman"/>
                          <a:ea typeface="SimSun"/>
                          <a:cs typeface="Times New Roman"/>
                        </a:rPr>
                        <a:t>77.80</a:t>
                      </a:r>
                      <a:endParaRPr lang="en-IN" sz="110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100" dirty="0">
                          <a:solidFill>
                            <a:srgbClr val="000000"/>
                          </a:solidFill>
                          <a:latin typeface="Times New Roman"/>
                          <a:ea typeface="SimSun"/>
                          <a:cs typeface="Times New Roman"/>
                        </a:rPr>
                        <a:t>245155.58</a:t>
                      </a:r>
                      <a:endParaRPr lang="en-IN" sz="1100" dirty="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627">
                <a:tc>
                  <a:txBody>
                    <a:bodyPr/>
                    <a:lstStyle/>
                    <a:p>
                      <a:pPr>
                        <a:spcAft>
                          <a:spcPts val="0"/>
                        </a:spcAft>
                      </a:pPr>
                      <a:r>
                        <a:rPr lang="en-IN" sz="1100">
                          <a:solidFill>
                            <a:srgbClr val="000000"/>
                          </a:solidFill>
                          <a:latin typeface="Times New Roman"/>
                          <a:ea typeface="SimSun"/>
                          <a:cs typeface="Times New Roman"/>
                        </a:rPr>
                        <a:t>Orissa</a:t>
                      </a:r>
                      <a:endParaRPr lang="en-IN" sz="110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100">
                          <a:solidFill>
                            <a:srgbClr val="000000"/>
                          </a:solidFill>
                          <a:latin typeface="Times New Roman"/>
                          <a:ea typeface="SimSun"/>
                          <a:cs typeface="Times New Roman"/>
                        </a:rPr>
                        <a:t>31.8</a:t>
                      </a:r>
                      <a:endParaRPr lang="en-IN" sz="110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100">
                          <a:solidFill>
                            <a:srgbClr val="000000"/>
                          </a:solidFill>
                          <a:latin typeface="Times New Roman"/>
                          <a:ea typeface="SimSun"/>
                          <a:cs typeface="Times New Roman"/>
                        </a:rPr>
                        <a:t>66.19</a:t>
                      </a:r>
                      <a:endParaRPr lang="en-IN" sz="110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100" dirty="0">
                          <a:solidFill>
                            <a:srgbClr val="000000"/>
                          </a:solidFill>
                          <a:latin typeface="Times New Roman"/>
                          <a:ea typeface="SimSun"/>
                          <a:cs typeface="Times New Roman"/>
                        </a:rPr>
                        <a:t>139340.41</a:t>
                      </a:r>
                      <a:endParaRPr lang="en-IN" sz="1100" dirty="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627">
                <a:tc>
                  <a:txBody>
                    <a:bodyPr/>
                    <a:lstStyle/>
                    <a:p>
                      <a:pPr>
                        <a:spcAft>
                          <a:spcPts val="0"/>
                        </a:spcAft>
                      </a:pPr>
                      <a:r>
                        <a:rPr lang="en-IN" sz="1100">
                          <a:solidFill>
                            <a:srgbClr val="000000"/>
                          </a:solidFill>
                          <a:latin typeface="Times New Roman"/>
                          <a:ea typeface="SimSun"/>
                          <a:cs typeface="Times New Roman"/>
                        </a:rPr>
                        <a:t>Rajasthan</a:t>
                      </a:r>
                      <a:endParaRPr lang="en-IN" sz="110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100">
                          <a:solidFill>
                            <a:srgbClr val="000000"/>
                          </a:solidFill>
                          <a:latin typeface="Times New Roman"/>
                          <a:ea typeface="SimSun"/>
                          <a:cs typeface="Times New Roman"/>
                        </a:rPr>
                        <a:t>46.3</a:t>
                      </a:r>
                      <a:endParaRPr lang="en-IN" sz="110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100">
                          <a:solidFill>
                            <a:srgbClr val="000000"/>
                          </a:solidFill>
                          <a:latin typeface="Times New Roman"/>
                          <a:ea typeface="SimSun"/>
                          <a:cs typeface="Times New Roman"/>
                        </a:rPr>
                        <a:t>60.78</a:t>
                      </a:r>
                      <a:endParaRPr lang="en-IN" sz="110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100" dirty="0">
                          <a:solidFill>
                            <a:srgbClr val="000000"/>
                          </a:solidFill>
                          <a:latin typeface="Times New Roman"/>
                          <a:ea typeface="SimSun"/>
                          <a:cs typeface="Times New Roman"/>
                        </a:rPr>
                        <a:t>171027.99</a:t>
                      </a:r>
                      <a:endParaRPr lang="en-IN" sz="1100" dirty="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627">
                <a:tc>
                  <a:txBody>
                    <a:bodyPr/>
                    <a:lstStyle/>
                    <a:p>
                      <a:pPr>
                        <a:spcAft>
                          <a:spcPts val="0"/>
                        </a:spcAft>
                      </a:pPr>
                      <a:r>
                        <a:rPr lang="en-IN" sz="1100">
                          <a:solidFill>
                            <a:srgbClr val="000000"/>
                          </a:solidFill>
                          <a:latin typeface="Times New Roman"/>
                          <a:ea typeface="SimSun"/>
                          <a:cs typeface="Times New Roman"/>
                        </a:rPr>
                        <a:t>Haryana</a:t>
                      </a:r>
                      <a:endParaRPr lang="en-IN" sz="110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100">
                          <a:solidFill>
                            <a:srgbClr val="000000"/>
                          </a:solidFill>
                          <a:latin typeface="Times New Roman"/>
                          <a:ea typeface="SimSun"/>
                          <a:cs typeface="Times New Roman"/>
                        </a:rPr>
                        <a:t>44.2</a:t>
                      </a:r>
                      <a:endParaRPr lang="en-IN" sz="110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100">
                          <a:solidFill>
                            <a:srgbClr val="000000"/>
                          </a:solidFill>
                          <a:latin typeface="Times New Roman"/>
                          <a:ea typeface="SimSun"/>
                          <a:cs typeface="Times New Roman"/>
                        </a:rPr>
                        <a:t>57.81</a:t>
                      </a:r>
                      <a:endParaRPr lang="en-IN" sz="110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100" dirty="0">
                          <a:solidFill>
                            <a:srgbClr val="000000"/>
                          </a:solidFill>
                          <a:latin typeface="Times New Roman"/>
                          <a:ea typeface="SimSun"/>
                          <a:cs typeface="Times New Roman"/>
                        </a:rPr>
                        <a:t>147692.87</a:t>
                      </a:r>
                      <a:endParaRPr lang="en-IN" sz="1100" dirty="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627">
                <a:tc>
                  <a:txBody>
                    <a:bodyPr/>
                    <a:lstStyle/>
                    <a:p>
                      <a:pPr>
                        <a:spcAft>
                          <a:spcPts val="0"/>
                        </a:spcAft>
                      </a:pPr>
                      <a:r>
                        <a:rPr lang="en-IN" sz="1100">
                          <a:solidFill>
                            <a:srgbClr val="000000"/>
                          </a:solidFill>
                          <a:latin typeface="Times New Roman"/>
                          <a:ea typeface="SimSun"/>
                          <a:cs typeface="Times New Roman"/>
                        </a:rPr>
                        <a:t>Gujarat</a:t>
                      </a:r>
                      <a:endParaRPr lang="en-IN" sz="110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100">
                          <a:solidFill>
                            <a:srgbClr val="000000"/>
                          </a:solidFill>
                          <a:latin typeface="Times New Roman"/>
                          <a:ea typeface="SimSun"/>
                          <a:cs typeface="Times New Roman"/>
                        </a:rPr>
                        <a:t>80.1</a:t>
                      </a:r>
                      <a:endParaRPr lang="en-IN" sz="110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100">
                          <a:solidFill>
                            <a:srgbClr val="000000"/>
                          </a:solidFill>
                          <a:latin typeface="Times New Roman"/>
                          <a:ea typeface="SimSun"/>
                          <a:cs typeface="Times New Roman"/>
                        </a:rPr>
                        <a:t>51.11</a:t>
                      </a:r>
                      <a:endParaRPr lang="en-IN" sz="110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100" dirty="0">
                          <a:solidFill>
                            <a:srgbClr val="000000"/>
                          </a:solidFill>
                          <a:latin typeface="Times New Roman"/>
                          <a:ea typeface="SimSun"/>
                          <a:cs typeface="Times New Roman"/>
                        </a:rPr>
                        <a:t>209248.89</a:t>
                      </a:r>
                      <a:endParaRPr lang="en-IN" sz="1100" dirty="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627">
                <a:tc>
                  <a:txBody>
                    <a:bodyPr/>
                    <a:lstStyle/>
                    <a:p>
                      <a:pPr>
                        <a:spcAft>
                          <a:spcPts val="0"/>
                        </a:spcAft>
                      </a:pPr>
                      <a:r>
                        <a:rPr lang="en-IN" sz="1100">
                          <a:solidFill>
                            <a:srgbClr val="000000"/>
                          </a:solidFill>
                          <a:latin typeface="Times New Roman"/>
                          <a:ea typeface="SimSun"/>
                          <a:cs typeface="Times New Roman"/>
                        </a:rPr>
                        <a:t>Nagaland</a:t>
                      </a:r>
                      <a:endParaRPr lang="en-IN" sz="110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100">
                          <a:solidFill>
                            <a:srgbClr val="000000"/>
                          </a:solidFill>
                          <a:latin typeface="Times New Roman"/>
                          <a:ea typeface="SimSun"/>
                          <a:cs typeface="Times New Roman"/>
                        </a:rPr>
                        <a:t>1.5</a:t>
                      </a:r>
                      <a:endParaRPr lang="en-IN" sz="110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100">
                          <a:solidFill>
                            <a:srgbClr val="000000"/>
                          </a:solidFill>
                          <a:latin typeface="Times New Roman"/>
                          <a:ea typeface="SimSun"/>
                          <a:cs typeface="Times New Roman"/>
                        </a:rPr>
                        <a:t>45.33</a:t>
                      </a:r>
                      <a:endParaRPr lang="en-IN" sz="110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100" dirty="0">
                          <a:solidFill>
                            <a:srgbClr val="000000"/>
                          </a:solidFill>
                          <a:latin typeface="Times New Roman"/>
                          <a:ea typeface="SimSun"/>
                          <a:cs typeface="Times New Roman"/>
                        </a:rPr>
                        <a:t>3082.67</a:t>
                      </a:r>
                      <a:endParaRPr lang="en-IN" sz="1100" dirty="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627">
                <a:tc>
                  <a:txBody>
                    <a:bodyPr/>
                    <a:lstStyle/>
                    <a:p>
                      <a:pPr>
                        <a:spcAft>
                          <a:spcPts val="0"/>
                        </a:spcAft>
                      </a:pPr>
                      <a:r>
                        <a:rPr lang="en-IN" sz="1100">
                          <a:solidFill>
                            <a:srgbClr val="000000"/>
                          </a:solidFill>
                          <a:latin typeface="Times New Roman"/>
                          <a:ea typeface="SimSun"/>
                          <a:cs typeface="Times New Roman"/>
                        </a:rPr>
                        <a:t>Jharkhand</a:t>
                      </a:r>
                      <a:endParaRPr lang="en-IN" sz="110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100">
                          <a:solidFill>
                            <a:srgbClr val="000000"/>
                          </a:solidFill>
                          <a:latin typeface="Times New Roman"/>
                          <a:ea typeface="SimSun"/>
                          <a:cs typeface="Times New Roman"/>
                        </a:rPr>
                        <a:t>17.5</a:t>
                      </a:r>
                      <a:endParaRPr lang="en-IN" sz="110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100">
                          <a:solidFill>
                            <a:srgbClr val="000000"/>
                          </a:solidFill>
                          <a:latin typeface="Times New Roman"/>
                          <a:ea typeface="SimSun"/>
                          <a:cs typeface="Times New Roman"/>
                        </a:rPr>
                        <a:t>39.89</a:t>
                      </a:r>
                      <a:endParaRPr lang="en-IN" sz="110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100" dirty="0">
                          <a:solidFill>
                            <a:srgbClr val="000000"/>
                          </a:solidFill>
                          <a:latin typeface="Times New Roman"/>
                          <a:ea typeface="SimSun"/>
                          <a:cs typeface="Times New Roman"/>
                        </a:rPr>
                        <a:t>27840.23</a:t>
                      </a:r>
                      <a:endParaRPr lang="en-IN" sz="1100" dirty="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627">
                <a:tc>
                  <a:txBody>
                    <a:bodyPr/>
                    <a:lstStyle/>
                    <a:p>
                      <a:pPr>
                        <a:spcAft>
                          <a:spcPts val="0"/>
                        </a:spcAft>
                      </a:pPr>
                      <a:r>
                        <a:rPr lang="en-IN" sz="1100">
                          <a:solidFill>
                            <a:srgbClr val="000000"/>
                          </a:solidFill>
                          <a:latin typeface="Times New Roman"/>
                          <a:ea typeface="SimSun"/>
                          <a:cs typeface="Times New Roman"/>
                        </a:rPr>
                        <a:t>Tripura</a:t>
                      </a:r>
                      <a:endParaRPr lang="en-IN" sz="110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100">
                          <a:solidFill>
                            <a:srgbClr val="000000"/>
                          </a:solidFill>
                          <a:latin typeface="Times New Roman"/>
                          <a:ea typeface="SimSun"/>
                          <a:cs typeface="Times New Roman"/>
                        </a:rPr>
                        <a:t>2.6</a:t>
                      </a:r>
                      <a:endParaRPr lang="en-IN" sz="110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100">
                          <a:solidFill>
                            <a:srgbClr val="000000"/>
                          </a:solidFill>
                          <a:latin typeface="Times New Roman"/>
                          <a:ea typeface="SimSun"/>
                          <a:cs typeface="Times New Roman"/>
                        </a:rPr>
                        <a:t>36.92</a:t>
                      </a:r>
                      <a:endParaRPr lang="en-IN" sz="110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100" dirty="0">
                          <a:solidFill>
                            <a:srgbClr val="000000"/>
                          </a:solidFill>
                          <a:latin typeface="Times New Roman"/>
                          <a:ea typeface="SimSun"/>
                          <a:cs typeface="Times New Roman"/>
                        </a:rPr>
                        <a:t>3544.62</a:t>
                      </a:r>
                      <a:endParaRPr lang="en-IN" sz="1100" dirty="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627">
                <a:tc>
                  <a:txBody>
                    <a:bodyPr/>
                    <a:lstStyle/>
                    <a:p>
                      <a:pPr>
                        <a:spcAft>
                          <a:spcPts val="0"/>
                        </a:spcAft>
                      </a:pPr>
                      <a:r>
                        <a:rPr lang="en-IN" sz="1100">
                          <a:solidFill>
                            <a:srgbClr val="000000"/>
                          </a:solidFill>
                          <a:latin typeface="Times New Roman"/>
                          <a:ea typeface="SimSun"/>
                          <a:cs typeface="Times New Roman"/>
                        </a:rPr>
                        <a:t>Bihar</a:t>
                      </a:r>
                      <a:endParaRPr lang="en-IN" sz="110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100">
                          <a:solidFill>
                            <a:srgbClr val="000000"/>
                          </a:solidFill>
                          <a:latin typeface="Times New Roman"/>
                          <a:ea typeface="SimSun"/>
                          <a:cs typeface="Times New Roman"/>
                        </a:rPr>
                        <a:t>32.7</a:t>
                      </a:r>
                      <a:endParaRPr lang="en-IN" sz="110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100">
                          <a:solidFill>
                            <a:srgbClr val="000000"/>
                          </a:solidFill>
                          <a:latin typeface="Times New Roman"/>
                          <a:ea typeface="SimSun"/>
                          <a:cs typeface="Times New Roman"/>
                        </a:rPr>
                        <a:t>31.16</a:t>
                      </a:r>
                      <a:endParaRPr lang="en-IN" sz="110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100" dirty="0">
                          <a:solidFill>
                            <a:srgbClr val="000000"/>
                          </a:solidFill>
                          <a:latin typeface="Times New Roman"/>
                          <a:ea typeface="SimSun"/>
                          <a:cs typeface="Times New Roman"/>
                        </a:rPr>
                        <a:t>31754.16</a:t>
                      </a:r>
                      <a:endParaRPr lang="en-IN" sz="1100" dirty="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627">
                <a:tc>
                  <a:txBody>
                    <a:bodyPr/>
                    <a:lstStyle/>
                    <a:p>
                      <a:pPr>
                        <a:spcAft>
                          <a:spcPts val="0"/>
                        </a:spcAft>
                      </a:pPr>
                      <a:r>
                        <a:rPr lang="en-IN" sz="1100">
                          <a:solidFill>
                            <a:srgbClr val="000000"/>
                          </a:solidFill>
                          <a:latin typeface="Times New Roman"/>
                          <a:ea typeface="SimSun"/>
                          <a:cs typeface="Times New Roman"/>
                        </a:rPr>
                        <a:t>Chhattisgarh</a:t>
                      </a:r>
                      <a:endParaRPr lang="en-IN" sz="110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100">
                          <a:solidFill>
                            <a:srgbClr val="000000"/>
                          </a:solidFill>
                          <a:latin typeface="Times New Roman"/>
                          <a:ea typeface="SimSun"/>
                          <a:cs typeface="Times New Roman"/>
                        </a:rPr>
                        <a:t>22.7</a:t>
                      </a:r>
                      <a:endParaRPr lang="en-IN" sz="110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100">
                          <a:solidFill>
                            <a:srgbClr val="000000"/>
                          </a:solidFill>
                          <a:latin typeface="Times New Roman"/>
                          <a:ea typeface="SimSun"/>
                          <a:cs typeface="Times New Roman"/>
                        </a:rPr>
                        <a:t>10.48</a:t>
                      </a:r>
                      <a:endParaRPr lang="en-IN" sz="110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100" dirty="0">
                          <a:solidFill>
                            <a:srgbClr val="000000"/>
                          </a:solidFill>
                          <a:latin typeface="Times New Roman"/>
                          <a:ea typeface="SimSun"/>
                          <a:cs typeface="Times New Roman"/>
                        </a:rPr>
                        <a:t>2495.33</a:t>
                      </a:r>
                      <a:endParaRPr lang="en-IN" sz="1100" dirty="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627">
                <a:tc>
                  <a:txBody>
                    <a:bodyPr/>
                    <a:lstStyle/>
                    <a:p>
                      <a:pPr>
                        <a:spcAft>
                          <a:spcPts val="0"/>
                        </a:spcAft>
                      </a:pPr>
                      <a:r>
                        <a:rPr lang="en-IN" sz="1100">
                          <a:solidFill>
                            <a:srgbClr val="000000"/>
                          </a:solidFill>
                          <a:latin typeface="Times New Roman"/>
                          <a:ea typeface="SimSun"/>
                          <a:cs typeface="Times New Roman"/>
                        </a:rPr>
                        <a:t>Lakshadweep</a:t>
                      </a:r>
                      <a:endParaRPr lang="en-IN" sz="110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100">
                          <a:solidFill>
                            <a:srgbClr val="000000"/>
                          </a:solidFill>
                          <a:latin typeface="Times New Roman"/>
                          <a:ea typeface="SimSun"/>
                          <a:cs typeface="Times New Roman"/>
                        </a:rPr>
                        <a:t>0.3</a:t>
                      </a:r>
                      <a:endParaRPr lang="en-IN" sz="110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100">
                          <a:solidFill>
                            <a:srgbClr val="000000"/>
                          </a:solidFill>
                          <a:latin typeface="Times New Roman"/>
                          <a:ea typeface="SimSun"/>
                          <a:cs typeface="Times New Roman"/>
                        </a:rPr>
                        <a:t>6.67</a:t>
                      </a:r>
                      <a:endParaRPr lang="en-IN" sz="110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IN" sz="1100" dirty="0">
                          <a:solidFill>
                            <a:srgbClr val="000000"/>
                          </a:solidFill>
                          <a:latin typeface="Times New Roman"/>
                          <a:ea typeface="SimSun"/>
                          <a:cs typeface="Times New Roman"/>
                        </a:rPr>
                        <a:t>13.33</a:t>
                      </a:r>
                      <a:endParaRPr lang="en-IN" sz="1100" dirty="0">
                        <a:latin typeface="Times New Roman"/>
                        <a:ea typeface="SimSun"/>
                        <a:cs typeface="Times New Roman"/>
                      </a:endParaRPr>
                    </a:p>
                  </a:txBody>
                  <a:tcPr marL="40776" marR="407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6808" name="Rectangle 1"/>
          <p:cNvSpPr>
            <a:spLocks noChangeArrowheads="1"/>
          </p:cNvSpPr>
          <p:nvPr/>
        </p:nvSpPr>
        <p:spPr bwMode="auto">
          <a:xfrm>
            <a:off x="381000" y="381000"/>
            <a:ext cx="2743200" cy="3940175"/>
          </a:xfrm>
          <a:prstGeom prst="rect">
            <a:avLst/>
          </a:prstGeom>
          <a:noFill/>
          <a:ln w="9525" algn="ctr">
            <a:noFill/>
            <a:miter lim="800000"/>
            <a:headEnd/>
            <a:tailEnd/>
          </a:ln>
        </p:spPr>
        <p:txBody>
          <a:bodyPr anchor="ctr">
            <a:spAutoFit/>
          </a:bodyPr>
          <a:lstStyle/>
          <a:p>
            <a:pPr algn="ctr" eaLnBrk="0" hangingPunct="0"/>
            <a:r>
              <a:rPr lang="en-AU" altLang="zh-CN" sz="2000">
                <a:latin typeface="Times New Roman" pitchFamily="18" charset="0"/>
                <a:ea typeface="宋体" pitchFamily="2" charset="-122"/>
              </a:rPr>
              <a:t>TABLE II</a:t>
            </a:r>
          </a:p>
          <a:p>
            <a:pPr eaLnBrk="0" hangingPunct="0"/>
            <a:r>
              <a:rPr lang="en-AU" altLang="zh-CN" sz="2000">
                <a:latin typeface="Times New Roman" pitchFamily="18" charset="0"/>
                <a:ea typeface="宋体" pitchFamily="2" charset="-122"/>
              </a:rPr>
              <a:t/>
            </a:r>
            <a:br>
              <a:rPr lang="en-AU" altLang="zh-CN" sz="2000">
                <a:latin typeface="Times New Roman" pitchFamily="18" charset="0"/>
                <a:ea typeface="宋体" pitchFamily="2" charset="-122"/>
              </a:rPr>
            </a:br>
            <a:r>
              <a:rPr lang="en-AU" altLang="zh-CN" sz="2000">
                <a:latin typeface="Times New Roman" pitchFamily="18" charset="0"/>
                <a:ea typeface="宋体" pitchFamily="2" charset="-122"/>
              </a:rPr>
              <a:t>ON A QUALITY BASIS (PAPERS PER BILLION DOLLARS OF GDP), </a:t>
            </a:r>
          </a:p>
          <a:p>
            <a:pPr eaLnBrk="0" hangingPunct="0"/>
            <a:r>
              <a:rPr lang="en-AU" altLang="zh-CN" sz="2000">
                <a:latin typeface="Times New Roman" pitchFamily="18" charset="0"/>
                <a:ea typeface="宋体" pitchFamily="2" charset="-122"/>
              </a:rPr>
              <a:t>CHANDIGARH RANKS FIRST. </a:t>
            </a:r>
          </a:p>
          <a:p>
            <a:pPr eaLnBrk="0" hangingPunct="0"/>
            <a:endParaRPr lang="en-AU" altLang="zh-CN" sz="2000">
              <a:latin typeface="Times New Roman" pitchFamily="18" charset="0"/>
              <a:ea typeface="宋体" pitchFamily="2" charset="-122"/>
            </a:endParaRPr>
          </a:p>
          <a:p>
            <a:pPr eaLnBrk="0" hangingPunct="0"/>
            <a:r>
              <a:rPr lang="en-AU" altLang="zh-CN" sz="2000">
                <a:latin typeface="Times New Roman" pitchFamily="18" charset="0"/>
                <a:ea typeface="宋体" pitchFamily="2" charset="-122"/>
              </a:rPr>
              <a:t>ON THE SECOND-ORDER INDICATOR BASIS, DELHI EMERGES FIRST.</a:t>
            </a:r>
            <a:endParaRPr lang="en-AU" altLang="zh-CN" sz="2000">
              <a:ea typeface="宋体" pitchFamily="2" charset="-122"/>
            </a:endParaRPr>
          </a:p>
        </p:txBody>
      </p:sp>
      <p:sp>
        <p:nvSpPr>
          <p:cNvPr id="26809" name="Rectangle 3"/>
          <p:cNvSpPr>
            <a:spLocks noChangeArrowheads="1"/>
          </p:cNvSpPr>
          <p:nvPr/>
        </p:nvSpPr>
        <p:spPr bwMode="auto">
          <a:xfrm>
            <a:off x="228600" y="4343400"/>
            <a:ext cx="2971800" cy="1089025"/>
          </a:xfrm>
          <a:prstGeom prst="rect">
            <a:avLst/>
          </a:prstGeom>
          <a:noFill/>
          <a:ln w="9525">
            <a:noFill/>
            <a:miter lim="800000"/>
            <a:headEnd/>
            <a:tailEnd/>
          </a:ln>
        </p:spPr>
        <p:txBody>
          <a:bodyPr>
            <a:spAutoFit/>
          </a:bodyPr>
          <a:lstStyle/>
          <a:p>
            <a:r>
              <a:rPr lang="en-US" altLang="zh-CN">
                <a:latin typeface="Times New Roman" pitchFamily="18" charset="0"/>
                <a:ea typeface="宋体" pitchFamily="2" charset="-122"/>
              </a:rPr>
              <a:t>Delhi contributes 38% of India</a:t>
            </a:r>
            <a:r>
              <a:rPr lang="en-US" altLang="zh-CN">
                <a:ea typeface="宋体" pitchFamily="2" charset="-122"/>
              </a:rPr>
              <a:t>’</a:t>
            </a:r>
            <a:r>
              <a:rPr lang="en-US" altLang="zh-CN">
                <a:latin typeface="Times New Roman" pitchFamily="18" charset="0"/>
                <a:ea typeface="宋体" pitchFamily="2" charset="-122"/>
              </a:rPr>
              <a:t>s scientific output, while on GDP terms, it accounts for only  3.3% of India</a:t>
            </a:r>
            <a:r>
              <a:rPr lang="en-US" altLang="zh-CN">
                <a:ea typeface="宋体" pitchFamily="2" charset="-122"/>
              </a:rPr>
              <a:t>’</a:t>
            </a:r>
            <a:r>
              <a:rPr lang="en-US" altLang="zh-CN">
                <a:latin typeface="Times New Roman" pitchFamily="18" charset="0"/>
                <a:ea typeface="宋体" pitchFamily="2" charset="-122"/>
              </a:rPr>
              <a:t>s GDP. </a:t>
            </a:r>
            <a:endParaRPr lang="en-IN"/>
          </a:p>
        </p:txBody>
      </p:sp>
      <p:sp>
        <p:nvSpPr>
          <p:cNvPr id="26810" name="Oval 5"/>
          <p:cNvSpPr>
            <a:spLocks noChangeArrowheads="1"/>
          </p:cNvSpPr>
          <p:nvPr/>
        </p:nvSpPr>
        <p:spPr bwMode="auto">
          <a:xfrm>
            <a:off x="3429000" y="3962400"/>
            <a:ext cx="990600" cy="381000"/>
          </a:xfrm>
          <a:prstGeom prst="ellipse">
            <a:avLst/>
          </a:prstGeom>
          <a:noFill/>
          <a:ln w="9525" algn="ctr">
            <a:noFill/>
            <a:round/>
            <a:headEnd/>
            <a:tailEnd/>
          </a:ln>
        </p:spPr>
        <p:txBody>
          <a:bodyPr/>
          <a:lstStyle/>
          <a:p>
            <a:pPr marL="342900" indent="-342900"/>
            <a:endParaRPr lang="en-US"/>
          </a:p>
        </p:txBody>
      </p:sp>
      <p:sp>
        <p:nvSpPr>
          <p:cNvPr id="26811" name="Oval 6"/>
          <p:cNvSpPr>
            <a:spLocks noChangeArrowheads="1"/>
          </p:cNvSpPr>
          <p:nvPr/>
        </p:nvSpPr>
        <p:spPr bwMode="auto">
          <a:xfrm>
            <a:off x="3581400" y="4038600"/>
            <a:ext cx="685800" cy="228600"/>
          </a:xfrm>
          <a:prstGeom prst="ellipse">
            <a:avLst/>
          </a:prstGeom>
          <a:noFill/>
          <a:ln w="9525" algn="ctr">
            <a:noFill/>
            <a:round/>
            <a:headEnd/>
            <a:tailEnd/>
          </a:ln>
        </p:spPr>
        <p:txBody>
          <a:bodyPr/>
          <a:lstStyle/>
          <a:p>
            <a:pPr marL="342900" indent="-342900"/>
            <a:endParaRPr lang="en-US"/>
          </a:p>
        </p:txBody>
      </p:sp>
      <p:sp>
        <p:nvSpPr>
          <p:cNvPr id="26812" name="Oval 7"/>
          <p:cNvSpPr>
            <a:spLocks noChangeArrowheads="1"/>
          </p:cNvSpPr>
          <p:nvPr/>
        </p:nvSpPr>
        <p:spPr bwMode="auto">
          <a:xfrm>
            <a:off x="3505200" y="3962400"/>
            <a:ext cx="762000" cy="381000"/>
          </a:xfrm>
          <a:prstGeom prst="ellipse">
            <a:avLst/>
          </a:prstGeom>
          <a:noFill/>
          <a:ln w="9525" algn="ctr">
            <a:noFill/>
            <a:round/>
            <a:headEnd/>
            <a:tailEnd/>
          </a:ln>
        </p:spPr>
        <p:txBody>
          <a:bodyPr/>
          <a:lstStyle/>
          <a:p>
            <a:pPr marL="342900" indent="-342900"/>
            <a:endParaRPr lang="en-US"/>
          </a:p>
        </p:txBody>
      </p:sp>
      <p:sp>
        <p:nvSpPr>
          <p:cNvPr id="26813" name="Oval 8"/>
          <p:cNvSpPr>
            <a:spLocks noChangeArrowheads="1"/>
          </p:cNvSpPr>
          <p:nvPr/>
        </p:nvSpPr>
        <p:spPr bwMode="auto">
          <a:xfrm>
            <a:off x="3505200" y="3962400"/>
            <a:ext cx="990600" cy="381000"/>
          </a:xfrm>
          <a:prstGeom prst="ellipse">
            <a:avLst/>
          </a:prstGeom>
          <a:noFill/>
          <a:ln w="9525" algn="ctr">
            <a:solidFill>
              <a:srgbClr val="FF0000"/>
            </a:solidFill>
            <a:round/>
            <a:headEnd/>
            <a:tailEnd/>
          </a:ln>
        </p:spPr>
        <p:txBody>
          <a:bodyPr/>
          <a:lstStyle/>
          <a:p>
            <a:pPr marL="342900" indent="-342900"/>
            <a:endParaRPr lang="en-US"/>
          </a:p>
        </p:txBody>
      </p:sp>
      <p:sp>
        <p:nvSpPr>
          <p:cNvPr id="26814" name="Oval 9"/>
          <p:cNvSpPr>
            <a:spLocks noChangeArrowheads="1"/>
          </p:cNvSpPr>
          <p:nvPr/>
        </p:nvSpPr>
        <p:spPr bwMode="auto">
          <a:xfrm>
            <a:off x="2743200" y="3886200"/>
            <a:ext cx="685800" cy="609600"/>
          </a:xfrm>
          <a:prstGeom prst="ellipse">
            <a:avLst/>
          </a:prstGeom>
          <a:noFill/>
          <a:ln w="9525" algn="ctr">
            <a:solidFill>
              <a:schemeClr val="accent1"/>
            </a:solidFill>
            <a:round/>
            <a:headEnd/>
            <a:tailEnd/>
          </a:ln>
        </p:spPr>
        <p:txBody>
          <a:bodyPr/>
          <a:lstStyle/>
          <a:p>
            <a:pPr marL="342900" indent="-342900"/>
            <a:endParaRPr lang="en-US"/>
          </a:p>
        </p:txBody>
      </p:sp>
      <p:sp>
        <p:nvSpPr>
          <p:cNvPr id="26815" name="TextBox 10"/>
          <p:cNvSpPr txBox="1">
            <a:spLocks noChangeArrowheads="1"/>
          </p:cNvSpPr>
          <p:nvPr/>
        </p:nvSpPr>
        <p:spPr bwMode="auto">
          <a:xfrm>
            <a:off x="609600" y="5562600"/>
            <a:ext cx="2286000" cy="839788"/>
          </a:xfrm>
          <a:prstGeom prst="rect">
            <a:avLst/>
          </a:prstGeom>
          <a:noFill/>
          <a:ln w="9525">
            <a:noFill/>
            <a:miter lim="800000"/>
            <a:headEnd/>
            <a:tailEnd/>
          </a:ln>
        </p:spPr>
        <p:txBody>
          <a:bodyPr>
            <a:spAutoFit/>
          </a:bodyPr>
          <a:lstStyle/>
          <a:p>
            <a:r>
              <a:rPr lang="en-US" b="1">
                <a:solidFill>
                  <a:srgbClr val="FF0000"/>
                </a:solidFill>
              </a:rPr>
              <a:t>Kerala ranks 19</a:t>
            </a:r>
            <a:r>
              <a:rPr lang="en-US" b="1" baseline="30000">
                <a:solidFill>
                  <a:srgbClr val="FF0000"/>
                </a:solidFill>
              </a:rPr>
              <a:t>th</a:t>
            </a:r>
            <a:r>
              <a:rPr lang="en-US" b="1">
                <a:solidFill>
                  <a:srgbClr val="FF0000"/>
                </a:solidFill>
              </a:rPr>
              <a:t> in India in per GDP output</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ctrTitle"/>
          </p:nvPr>
        </p:nvSpPr>
        <p:spPr>
          <a:xfrm>
            <a:off x="685800" y="838200"/>
            <a:ext cx="7772400" cy="1905000"/>
          </a:xfrm>
        </p:spPr>
        <p:txBody>
          <a:bodyPr/>
          <a:lstStyle/>
          <a:p>
            <a:pPr algn="l" eaLnBrk="1" hangingPunct="1"/>
            <a:r>
              <a:rPr lang="en-US" b="1" smtClean="0">
                <a:solidFill>
                  <a:schemeClr val="hlink"/>
                </a:solidFill>
              </a:rPr>
              <a:t/>
            </a:r>
            <a:br>
              <a:rPr lang="en-US" b="1" smtClean="0">
                <a:solidFill>
                  <a:schemeClr val="hlink"/>
                </a:solidFill>
              </a:rPr>
            </a:br>
            <a:r>
              <a:rPr lang="en-US" b="1" smtClean="0">
                <a:solidFill>
                  <a:schemeClr val="hlink"/>
                </a:solidFill>
              </a:rPr>
              <a:t/>
            </a:r>
            <a:br>
              <a:rPr lang="en-US" b="1" smtClean="0">
                <a:solidFill>
                  <a:schemeClr val="hlink"/>
                </a:solidFill>
              </a:rPr>
            </a:br>
            <a:r>
              <a:rPr lang="en-US" b="1" smtClean="0">
                <a:solidFill>
                  <a:schemeClr val="hlink"/>
                </a:solidFill>
              </a:rPr>
              <a:t>The assessment of Indian universities</a:t>
            </a:r>
            <a:br>
              <a:rPr lang="en-US" b="1" smtClean="0">
                <a:solidFill>
                  <a:schemeClr val="hlink"/>
                </a:solidFill>
              </a:rPr>
            </a:br>
            <a:endParaRPr lang="en-US" b="1" smtClean="0">
              <a:solidFill>
                <a:schemeClr val="hlink"/>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p:cNvPicPr>
            <a:picLocks noChangeAspect="1" noChangeArrowheads="1"/>
          </p:cNvPicPr>
          <p:nvPr/>
        </p:nvPicPr>
        <p:blipFill>
          <a:blip r:embed="rId3" cstate="print"/>
          <a:srcRect/>
          <a:stretch>
            <a:fillRect/>
          </a:stretch>
        </p:blipFill>
        <p:spPr bwMode="auto">
          <a:xfrm>
            <a:off x="228600" y="63500"/>
            <a:ext cx="8610600" cy="5346700"/>
          </a:xfrm>
          <a:prstGeom prst="rect">
            <a:avLst/>
          </a:prstGeom>
          <a:noFill/>
          <a:ln w="9525">
            <a:noFill/>
            <a:miter lim="800000"/>
            <a:headEnd/>
            <a:tailEnd/>
          </a:ln>
        </p:spPr>
      </p:pic>
      <p:sp>
        <p:nvSpPr>
          <p:cNvPr id="28675" name="Text Box 3"/>
          <p:cNvSpPr txBox="1">
            <a:spLocks noChangeArrowheads="1"/>
          </p:cNvSpPr>
          <p:nvPr/>
        </p:nvSpPr>
        <p:spPr bwMode="auto">
          <a:xfrm>
            <a:off x="685800" y="5638800"/>
            <a:ext cx="8077200" cy="366713"/>
          </a:xfrm>
          <a:prstGeom prst="rect">
            <a:avLst/>
          </a:prstGeom>
          <a:noFill/>
          <a:ln w="9525">
            <a:noFill/>
            <a:miter lim="800000"/>
            <a:headEnd/>
            <a:tailEnd/>
          </a:ln>
        </p:spPr>
        <p:txBody>
          <a:bodyPr>
            <a:spAutoFit/>
          </a:bodyPr>
          <a:lstStyle/>
          <a:p>
            <a:pPr>
              <a:spcBef>
                <a:spcPct val="50000"/>
              </a:spcBef>
            </a:pPr>
            <a:endParaRPr lang="en-US"/>
          </a:p>
        </p:txBody>
      </p:sp>
      <p:sp>
        <p:nvSpPr>
          <p:cNvPr id="28676" name="Rectangle 4"/>
          <p:cNvSpPr>
            <a:spLocks noChangeArrowheads="1"/>
          </p:cNvSpPr>
          <p:nvPr/>
        </p:nvSpPr>
        <p:spPr bwMode="auto">
          <a:xfrm>
            <a:off x="381000" y="5562600"/>
            <a:ext cx="8229600" cy="1069975"/>
          </a:xfrm>
          <a:prstGeom prst="rect">
            <a:avLst/>
          </a:prstGeom>
          <a:noFill/>
          <a:ln w="9525">
            <a:noFill/>
            <a:miter lim="800000"/>
            <a:headEnd/>
            <a:tailEnd/>
          </a:ln>
        </p:spPr>
        <p:txBody>
          <a:bodyPr>
            <a:spAutoFit/>
          </a:bodyPr>
          <a:lstStyle/>
          <a:p>
            <a:r>
              <a:rPr lang="en-US" sz="1600"/>
              <a:t>In economic terms, India was the world’s largest economy in the first millennium, producing a third of global GDP. By 1500 its share had declined to 25 percent, as China overtook it and Western Europe’s share began to expand rapidly. India’s share continued to fall after 1700. </a:t>
            </a:r>
          </a:p>
        </p:txBody>
      </p:sp>
      <p:sp>
        <p:nvSpPr>
          <p:cNvPr id="28677" name="AutoShape 6" descr="data:image/jpg;base64,/9j/4AAQSkZJRgABAQAAAQABAAD/2wCEAAkGBhQSERQUExQWFRUWGB4XGRgYGBwaHBwZHBgaGhkfGBweHCYfGB0jGhgXHy8gIycpLCwsGh4xNTAqNSYrLCkBCQoKDgwOGg8PGiwkHyQvLCwqLCwsLCwsLCwsLCwsLCwsLCwsLCwsLCwsLCwsKSwsLCwsLCwsLCwsLCwsLCwsLP/AABEIAPIA0AMBIgACEQEDEQH/xAAcAAACAgMBAQAAAAAAAAAAAAAEBQMGAAIHAQj/xAA/EAACAQIEAwYEAwcDBAIDAAABAhEAAwQSITEFQVEGEyJhcYEykbHwocHRBxQjQlLh8WJygiQzkqIVskSDwv/EABoBAAMBAQEBAAAAAAAAAAAAAAECAwQABQb/xAAoEQACAgICAQMEAgMAAAAAAAAAAQIRAyESMUEEUWETIjLwI5FxgaH/2gAMAwEAAhEDEQA/AKlcvrPhnXbX84rzLzO/KvQtb27RYhRudq+jhBxX3uz56eRSa4RoK4RdRbkuAVgiD1IqBbea5lTUzAGn1rW7hyujaHpIP02oKwCtwrqcwgQCTr+cdKz5ZuE1ki9PXwasMIzg8c1Ulv5ryMO4M6a6wGG0joaixzByzMAS2sjmY+zUvErPdLaRDICS2+rMJJ/9gI8vOhRaJERrtJ+9qlHI8yvjtL9/srPDHA65ab/f6DcPwm4VQkEhgCCOhMe0c+grXiHEkUC2haQxJ18JBiQPKRz6ede48vZtW1DTOdPCZnVdiN/70DwzhpuXcpkkK2YjUZcpg/PKPesc8ryfa3SX7/s348cca5QVt/tETX31DL8RWJGgiYjy8VEXH7p/C4IYlcwEwo0BjnpJ9qYXuGQ62tyEBdtDuNYHULAg0tvYHISFJZ1GUgDMJgg7c/0qShGT0/8AJR5Jx/Jb8Hlm7lCqSQG1JBEEr8Pp7+tRW8S2nKNxP/Ex6701tYIW4F624GpUEROmoDbaEjXz2pHfuHWOkTGp/vQdKS4uwK5J8lQXctS4VFzNEmCD8400FaiwSzKWgwTvzgGD+NeWsSwVTOQqIWBBIPxSRrJnn1qK5iCSWgAnWRp7DkBSNtu2UjFRVB3Z/h9u/cyXCVABJIOukADXzI+VM+JcDVcJbu2ndyoOfpqxy6fygbEe9IcLxDJcZtJYa+UxqPemFjjr2lIRpB+IHUGf0296VjxSq0wTh2IIF0TobZkdRmH4iZ9BXl/HsbfdmSAQwM7GIPzGX5Ch+9U3AQsLIkL/AE/zAe01NauIzt8WRfhgA5tYGbkNPxrn7jOWqHuDxpw627cMoKhwWicx1JAB0G0A/nVbxGIJdvFOp16mYojF3jcGaG0hQdSAABAB6wKGvMsQukfqP81yBKWlEFuD09Kf3OJ/wFToAvsCSfypbawQaTrIljGwXKuX3LEim1jgQfDuRrdEnKTEKD4o6nKBp50ZNHQbVk2MwN1LYeIHdq7mdyxOUMOZy8uUUmvXS5GZ9fLaPKm3E+LE2SpaZ0ikGTyplJ1Vi5sKhO/J5dbn/VRvDOH97mLtlVVJn/UCNPzoLYa6/lUnfnLodBv70HdUIh0otnMcxACyJ110gfWoCSPh0PI0tS1OaDy5mmIYQNZMbe3+a9X0+ZzTWR99HleqwxxyjLEtrv8A4D4TMCcx16eQj+1MbF1rbBgCNOY3B+oNRfuxCi6RCyV3G8DWJmNBXuKxU3bjFiVJBUnpH5bU0MkIfwv5sTLinkTz+dURLejEhm+HeCdIGsflR3FsQmbOuVM6ZgBt4tdv5SDI6UBiLJdSBAO4J3kHlSq+j/zT4evLpFYs+KUNRujdgyxyfdKuQfi75ZUzP8A0GpIga6AQB7zpU3DLl5fFbGroVMwZU6nT2FQcIsq094wVVgkcydYEb0XiOMlSBa8OmWdJ1mTPKQY9qiuCW9srJ5HKo6SA24i2c6yTodDPpE1qeIuB4Tl9BtI1BJ12NQ3SzOAoLGSTpJ0Gp9AJ/E1G1sjL4SM2oJ5iY08pBqSReTvsOxONU2gRLPocxJJ6EQTETrQl28GGwzHWdem1a2MIzoxRSQoliNgPOjcBhDIuZVIGwOxYcoG4mio26QJzVW9HmA4LcujMPCnO45yr6T/MfITUGKwgV2C6qpjNED5U5xl+6oD3Wl48I2VBt4QNAfTbSlf76oBGQFm0kyY1/lHXz1rtpixuWyDIOQ0qXD4USsjMDJygwRyGvrBivLq5dNZ56RFXLgHBFOHS+NLwnKwJ08UCV2OgPzoeAxBOHraThjgBS7NnJI5g+Ea8h+Z61VMLiMjEToRB56TP36054lfYi4HhH0lRseciOu/zpX3JUJcdVIOmpBnQjxCZB00mhpotkio1RMuGdrd24oJtIRm3iSYAHznyFBNlYiByGnnGtHOIs2+6zDN8UtoxnkuwAiJO+tRXsKRqVzKNjrBMbSNNK5aJNNdkMhLYOoYmDB3Xl8iPpRlzGXApvpoouZQeeYrmMeUDX1FLP3iWM/pA/Km1y/mwqWwNAWc/7jp9IHtXPQ0G9gik3cqIJZmBjl7+Q69KZ3rds37mQAIRkXocgCk+5BPvSfDO6HNtIIgb+mnXb51JZxeeJIUoNNDB6j1JO9c1qkc5ctsie2JMfD1P4aUIlyJA56e00yawUUow8RYllI1XYDXmCDPyoe6kDIQQynT8I9OtFMmkGWsAVJmGB21ivU4frJP9ukH0phFakV76wY+qPnn6nK92C4lXAEMxA5TtUFjFQ2dlIgEDLG/LNmB5zp0Aim1uxzJAGkk6b1Fi8ZaUQqhzO7DToNNz15V5/qY4oytPfsj0vS5M0opSWvdkfCeG/vBRUbUeJzMRvMCddhtG9FYmzaW2O7XO+50aSQZEAjUaTPQGheA5bYvXQ0MFyhY5PImZ0gwNudLruOY5RJyroNfp0FYnkl0j0FjjfN+OjW2FAYN8X2f00rQt9K9Cg6gctfvzNeKhJ2MnlQC2b4PFtbckbkFfYiDW+KxmddRBVQo9PLrTW32buMFECefQa/yn0o6x2V1g8um+0EdPzruLYPqpKiv4GxnULsqmSfX6noKaC7lKi2uaNAOQnQHzM9abL2SUnQsOomZ+eophhuAi3GUmR56TTpuJGX8jXwVo4S49l5bQsZk/zAjXyNK7eDKsCQcwI06wda6EuB5R7dfv8qGxvAcxBtyCY9QRpS0mtDcmuxV2m47bxTCFCvsGbof6j01IPSg8DxYpaUo2gEONZkaATtB360VxbgQBJjKB9dZ/xVWS25J36R6b6egpWmjRDKu0hiQl+4c85zATUBTuPF0jT6c6hxOCdGtvcWEeIPIgBSYB5ax5waBay51IIB2Maeg/Crv2vymwqIR4AAkb6QunnpS9HVyeinX7wBESYMCdI0nRdY9zTjG4g3VtWrX8iEnXQKBLE/8ALU9fwqbC8FsdxhzekMWLuVOpUKYUbgHQGf8AU3lTXB2FwVq8yghrlsbnRc2ZgoO8QyjUySpNdY8YyqmuyhvbK6gydiI+nlpWW8XCMB9/Zn5VY8LwGcK9640KVXIoMZmI0JMaASdKRGzBAgfFEHbWACfrrXXZFJo2wmKWc+zCSFjTbL106/pWJftli2WCR0BEgg/TSt+I8JNlgMyGNJRgwPrQauVggweo030/OjQOgjH45rjFm1YwBG0a17hcJcv3AN2aBJPQfoKJ4Lh01Fy7kYoQnhBUsZXxMfgA6x8tKtdzGWBgrYuZndrRHxQqEDTLkO4MGCCdeU0NLSBbekJ1tSJ2A3J2ofE49E0TxHWWO3sKExGPZ4nYchtQbtW3L6qeTS0jHh9JDHt7ZLexrOZYz98qjJrSYryayG0ksqWOVdzpuBPzqBEy6GtxRuBwodhM78ufkPbntXAbon4XgWunKqkidY/OrxwvsuFgldfPWPSa27P4FRA0UchVlxYygAVTUUZm3N6F7YBV6V5dwUwaLW31qVFjlWeWY2Y/T+4F+7bHmN/OpVw/lRi2xFYVqLmaVBIV3bQB9ajJj796MxAoVhQU2mPLGpIB4mVZSG0nQ1UeO8KNsEoIMkyvTp8pqz46zIoYXtArGfPoYrTHIpaZhlhcPuiUgMy2wZkAgQeUg8ue1F4LHL3d7OAwAhZ/qcjbzgEzTfjnZ0C1Agk6hgfn7QfzqtYvCt3hDCAze0e3KKMonQmu0NsDjvCtxgGS0p0OxOgAPzGn60v4jxl7m+oYT/yhQY9ljyBodcGcrg3F0OgBBmBrznp+Na4J0Qq5AfIVOQ6A7Eg/SlNMstosWMzFMNYedNGWQhAVeract+lK8bwdoW5/21uHMBqYtnMFYnczl006HSa9xllrz94wWxafMVAOYKF00WSwEnyG/SnD4a8cGL7OGS1cyCzc/lKwAWBjNAGUKZge9DojOfJ6EHDMELl62hMZiAY5Dnl84B1q/wCK4FZtPltM1pQmUZI8Vwk6vprEkzyG0AVWrnF0uX2a1aW0SqgQMu3xGOUs0+ir51rjOOuO8zakFh6TPz3PKjZWGNSjyZnD+BriMTes3ndrgXNbe0J8Uy2YGJBzazG29K8dgL9l/wB3u5ll9j8Mnwgj9RuIprY4XfwN+xfvKYu/CUcBpZRpr8J1gyI1OtXWxwFWRruLz3Lk5wjGO6BklbZ01130BKiBXN0Zu5aOUE1qaypLWFZjoPeqpN9HNpdkM1kUXiuHG2FJOpO3tUHd+1c006OUk1aPFFOOE29RH35em1KlYA9af9n08RJ0AP0oInN6Lv2fwpka605xFuG9KB4LdA6UXjL0tUs0qQ/p42zxWmibKiKXC7UyX/wrFz2ejx0HMooR7utaXcSSKBe9rXOQYxYTiHFBG5BrW85ihrtLZSjTE3hrSTF3pMCmmItmKRX7ZB1608HsVxVD3guNDrkYSQDEkAT+QikXEbRS7/LIJI561DZ4l3V4HlpPzovH43u7+dIPMaDmCPoa3p8o0zyskOM9Cvh/As5a4QGYMB3eV/FJBbMUUhFg7yPKhOIXVJ7jKspADqRp4peYUZ+Qn/TI3ppie0V4q6Jp3rAkKNSxAURHkBoKTWMFne2BlLOwXKTrOgkk6AH1pFdlF8h/C71ubfc2Fa6j5mLklTEhFAnWTDER/KOU1piTcR8792xOZwggqrScxyzlUiDprW2Cxr4J7oWM9xDagySnig8t/DFMe0HZtLN20hLrO5yiXWSQygMSGIgZSoj2ogapjCx2asvhrn8Rw9qHuNMiGVCVKxKGSwmP5DO2lexHDFSyl3PnBulXQlQSFKjTUnWY25+U0wxnGms32awTbR1UIoInIIIzkH4gcwOaTqaztDw1beS7baEuW2Yt/VezgOFEQB4gYEQA3Shs5Nok4h2oXEF0vpAuFVlSP4dtczZV665CTuYI5CnfDe0LXEAcyxAEjy8P4xUHZPs1acJcNxLkQGtm2I+IFgddTCxrSvGW3sYnJCqc0qF+GCTljoPLyoRaNGBR5NP2K9ae0igt4mOsdPKsu8Ubl4fIfrRXBeDi9JJ25c/L2o3tVwVUa0LKEZk23JaSJA8+laeb6RgajeyvvimY1smGY76fWn1vsjeFt7jQpVkXKfiOdZmBqI86JwXZ0k66n+kan/xAJ+dTeh+aK/YwQnYk1ZMFZKBSRvyp1heylzLOXIoEkvoYHRRJ+cV5iuGslwDmNfKPsnegqJyk2M8Jc06Gp7l7Wg0vAwDv5VLeGgNZs/ua/TaJGBit8Ld9JrTDknTlRf7sP5axJWb7o3YTUX7vrUGLe4oGUBjz128z1qLE8Syb09hXwSX1E6VHbsAk70pucZ8XrRi8aVV1ME1w9OjbGoAN6r2PX3qfF8Wa4YTUbUK+GdqeK2K2kV3iDeOt7mIJAPlFecUwuRyJqC1qK3x6POydjREMoLOY3XWIEElmOWPIAEmd63Th2j2Htm3iM692SQogaMGkgZSPFn1+GmvYPEpZu3L9z+RIUbksx2UcyQD9mui8K4aWLX8QoNxwFCGCLduZCDqZ8THmfQV1EnKjm3CezpTHorqbgLlFdhIzZc4YFH0OXz8MzOgp/wAR7P33uXMUEW4bTDu1yjLcVSwfMCxY6ExudNNxV4xagAKgAd9AQBIH8zew/GBzqazZCqFGgAgeldQnI45gb6Mr2zk1u5rd3KygAEnIh1KbtK6/FNPLuB/fMOuHS4oW2VW3bUallWWe4xJIUAtqNyd+VNe3HBbmK/h2shFs5yFUhhI1kzlJO4AEn60w8OxGAxI7u5nlCysh+K3lYyVJ5RMa7UrWyipr5POIHEYZ7QQkkJplTL4FdkAcDTN4DrJ9TU/abvCUOIXK6gMrKwi4hg+A/wAxEzPLXyqa7w9hh8PcLG89wgQoOYWEXvWEjUElhOmkjXeWWGu28ThO7KnukY21zEF0CoMjExoxJJ6akbaUEtlYN9IqfCclm6rO8DWY6wYmPOm3abFhxaNsPIGUNGUSSYiYO9WjjNmxbyYYIqh2GgG48Q189/lVX7QYMC0kA76y0gnw667b/wDtVYu2Y34G3AsDeK3QxQFjhyyaPoq5SWM+GVUnTmRyq8cMwqpaQKAoyjYRrAk1TexMgtMEG1ZBMxACGI5NoBzq48NxINtNdYAPqB+G1LPsMQi8nhI8qQ4+wGYM220c/KR+PyqxOdKU8RIyBep+9aRaYzQge2dCRBip0Ej0oi8AxAA8q0QQYqWbo04NsgGJjTroK14hxDKBHLod6g4kAnjJ2GlVHHdq9wFzfSs0YuXRrl8hfEu1Tj4RK+9KrvaRnInl60BjeNXbmmUKPIfnQkM3LWtccaraIudP7Sy8Px/fXhOgUE/pQfFuKawDMGrL2L7MRbLXJzMJERtVV7WcN7u8YBCnmY/Kpw4udIrOUlE9wPHskCJ11PP2psONK3iGukQd/wBPlVUscPd/hmBzrRldTE1ocItma5DXieNFxidPbp5ih7K6UGjnnTDCU9UhHss3ZTFKt1Ee2oZX7xndpMKCyLbGwJYCTvVq4b+0FTfuLdKraCkq3OVjMCOZMmANZFc5v2gpDBwxK7dDEAE8jv8AKl5TKwOaWzTHTnvz50pzUK6OvWu2WGDd4zsbrjKFAMIszlBMLMxmM7joBQHE/wBo+pt2QFYj4yc+XXoBBJ5akczXOrL96SFDM0adSfvWjrHZ7EreVO6IUkfxD8MExObYa6RuK7ZKlZ0HsbjLn8a73ea2cyhlJOe6kTO5BMnxHQ6VKFS/isPetkCFYlXGn8QZMsrqCWLEBuZfbWtP2e8R7tbeEYKG7trk5pLMbhmI0+E9f5aU9o+0dq3ibYtoI77vXywCxCny3jn5z50Eq6H4Nt2E43BziWFzECycPY7u26qFQsRmZII8QW2bYImfFVa4HjP3RbxbM1wuJQaWwBqMzgwD4gdtgRVnNq/bw7o2FW5dysblwnP8csTnOUqYMRm/lqmWsFexGEC2lK2lIZmI+O7opymCzNB2mBroKdqyUZUy4Yi2Ll57wGgdYmd1jX0BDfM0p49Zm0NYCkgT8v8A+fwrTgXG1/dxnIY5yzydR4hM+Wp1/wBXlUPFOLC4hCAQCZYnck6a7dD8+tJB8XsEk2WHsHaRJC3A5ypMAxoWUEExIMdKfphc6SDDgkAjyYjXqNNqpfA8T3Vksvxpb7uCwGzlwQBMgFiJnaasuA42O7kyCSTsSJLHn0muySVnRTDk4uD/AA7kB4JjqOo6jX2oLFvO2oGgO/3/AGpD2jxJLLdIMo3hnUiY2gaA+Z6RU3C+JtcABiAAdPMfXTnUlLZRx0TnFRtv+u1SIZIFClIZiBoNG025D2jWpu+g+dQySs24oV0E4jhlq4IeWHTMQD60oxV5bXhWyIGw0A+ZpqJO1E2+EBh4wCOlQVvo00l2UnGX2ubhLY6DUn0FWTgPZhUUO9sZjsCNaZrw7D2PGEUN1Osek7UDguMPibr5Dlt24BI5t09AIqvwd2tDZLQVugiKq3aThgLByJCmSDzH3rVow5kwxFKuMusNqDRSpAW9FbvSlkNbXTXMFqqcQvBzOk+n1qwcMY25hsyMxX0I2+Y+lMcXwqzdGZlAb+oaH+/vTwahLYs4ucdFFVaa4DD+ENOpYqRzAAUz5amtcfwjuxIOYV5hcO62TdA8Ofu55TAIB9RPyNbFJNaMMotaC7uHtXLi23uC3rBc7eRI6e/Os4bgUN5Ue4e5LEZyAJtrmmdTEsAI1+KmXCOH4e/kzP3d9GAQgd5nE5lzWwCXiCCPrSTjIIxNwD4Q0g5QunLwgkD0mgtoG7oddheJNZfEZbQYhMzsAMwXMA0CIKyVJHlNTce7U3LxKWCMujnLpBEk77enOnX7PuMF8VctC3ZRRZJDW7YVmIKCS2pO530kVSOKYFLV+4LDm4g18cKdJmR5fjNFpBhLdUSrxS7YxVq80z8W/wAQcQRPIwxFTdm7dm9i/wDqbq20VWMtzbQKNfMz/wAY50uwD/vFy3adiqyZYRKr8TRJA0AMfLpRHGLKd4beHzMCzOFOuUbSSeZVQxnYRtrQSDKV2vcsLY69i7DWGvRZslkD20Ym+xJ7scgJ0PiI3B13oHjnGlS4tqyrIFUK4gSXUFTABYDSAYico6VdOyP7ph1bDgszsYdWXOrXEXx92yrDjnl1iD51XuJfs0xAxefDwlouGRwwJSTI00JAMRzj8Wq1RnTSdsrWLi3efIAVAjQaFdtes9aFuY1ioAWAuxAg9dfnWMxOnKPxNQ2gVHiPhPKdyP0mpIYJw98yM5JQkEgfj6GJFdD4dgLL2FayZWOTNMxrInX09650mKC+FZIYc4/z/mrtwsjD2M2VhbYZm0zZCRvpupEabjXrSyOZpxHhq3NUyrrBy6R8IGYk6AaHpqOtZwzAsbjtbAyKQpgiZB8vi9tDRnD8Oty3dNwKQZgqI0KrkI8ifx3pthuCJ/EKtcGsKA2i6ASDvtyJMUqRzlqgLCITnjc79NqguW+de4pDazC0SeQzH58qxXkT5flUcsWnbN2CScKQRau5Y51Le4tApRcuEUt4hiiBUlfSNiSfZr2k7RHKVB3rOznE2wuFzuIV3Jn5DX5VX8FhGxN+J8I1Y+VXrEYe01rujqsZY6elWaUFRP8AN34Et/toGJhv70g4n2hZ5ANR8b7NG1rbJZfTUUlKnnV4Y4PaITyzSoITGsBoec+9W3B8Sz2gZ5VTLaxR3DcUVJXkabLj5IXDk4umHY7F+IjlRfAOJolm/bukhLoWPDmGdWBnqpAmDSbEPJqycH7OjEYG8QJuo+ZY+KIUQxJAybnTUHXyLRVIjllbdj/s5xN2xq5RbYEEK0hAxYoWKwupgCRApB2owHe8RdLaqJuhGIkKCTBOp5ankNOVQcFNzDX7a3syd0+ZdQBmMCecgrPkfnRmBxzvjdGYu15WI1UFu8EFv6dIGYDn5UOhGvIx7L8Lu5TdzG2Al22bmUH4SCAw0OVhPUyBFIMTwO6hc3EtpPJyFZSwmImfwq3diUi81xhcuNmvWzrm0VQYAJknlSnttjycUJtCc9u4hBBZlBgQZ5xtyNNxroSEpXpkHZXsIMYEgqot/wDcdSWzZmkLGysFEf8AJSehsHZ7s9h7oxxsqozNetpdYyETIoI3kjxTPrr1VYrtTdtDFWFUIb11zvOXvDqJHOOdFdmMBcbBYyylxidAqADxFkJiYkSFAnQU1g4S48mBcB4g1vGYe0UU934ECuAHZlYB83wspzbjfTc11e3YclWYjSZUDTXnrqSPzOlK8XwlGt2ptm8yQyNmCshAEZWER7dK2dMQwAggaHW9rprutuT89aKVCTnydnE+IcMZTMEA6jN0IB1/8hS69On4elN2x7F47z+UAFtQIgAeQhY8qWXbXKRoT6aelTj8jGluyxKgTOwEayZjTn/eus9ksPdt4Md+hTKSfFvl0IJ+Zrn/AGd4SxxFhmByO6wesNy89Nq7Fxsf9Ne0n+G2n/Emi1aFbOc8a4tZtYhe7VkQNN1VMAmf6DoDMExoaf8ABO2lu5cSyLbTcaMxIjXbz2AqPiPZsYoDNCXCBr0kAkHrVQ4XhXs463bZ8uTEMguEAgMIiAdtSNPOpx2HTOncbwCd2xMCAdfaqvduQdNiJHuJqycQZ7lorcCyVKnKSFMyJE6iRGnLzqoYQm7hrZ2ZR3beTJofpUs9NaNHptNk9xgdaDvWs4ivLN4iVO/T9KnsPzrI9HpJ6FGKw/cIwQHMx5Tr0ovB8Kxq21IW3JEwza++kTR3D0LXS0TGm1P326Gn562B/BVrvDseQCWtemo+fh1pHxbgN9vGe7neFmT/AOtW3H2HcwXIUamND6UkxWHuCchboAxNVhPyjnGLWylPbYaHQ1vaFN34LcbMxienX0pWVg1tUk+jz5RcezcGuvcVxX/xvCraAAvAQ7aM0s8/+w+Vc+7E8F/eMUoIORB3jkAnRdtBJ1Yr7TTjHcNxWOvXbLtHcpn/ANM8iTOx9z5bxwrSabb6LBwrE2sYLb3FUqwyMrAEalQwPuunrQvGOEi3jlfv7VtUVSM9zx6OGJhgdJ2DH8NiOCd1ba05JkKgzMpkQokA5Y0AOonQbkVX8Rw52xytdu5zPeDT4v4y5R6FSG6RU4tU7JqLb0eYTjF7CsXSCS9xjIgqXYAyJifAdJ0JPrS/tVi87i/4bneBDMRBy5iMoJA1kHrv50fc4fbuYy7aa6LQOIuiTJAAJK+HRQJYjcbmlPabh9u06hWUpBClZIOTwljJkFiGn0kb027GTgop1sGsYO9iFuXgQe7TPlG5CkKYA5gGTPKTRfZ/tlfwvepZynvCCWK5mBAgFdY0HI9au/DOzma5eOGu929q/mtwgyQ1m2TJPi8QYiM3QxVGGBNq2bvhlbpS6seJFDAAkTHxFhA/09aL10dGalp9DHF9uMRiEOGCeITlNsFGJBJzEAkzHIHmd6HwnanG27LW1djbQlc3QgFiA/kNYnpTzs1wrLicSH7lO+X+HmMo1p2LSgzTplXnIkc4qHC4EWy2ALo9u6BfZmZlKuqtmWQPFJEgwNBz0pqYnJLRWyg7xAQCDAJ8ppo/BB310AZbdozp4pEkqD1mB+FI7sq6jlMa7jWIq68MsG++IUOuryrRoAPLbQ1CVoDNuy/DRNsb5XzA67AkD2MT7xV94is2bg/0N/8AU1XOy2Fa2jZtgzQeZhjP0o3ivadFUoozMwIjkJHP9KdSSVsVRbdI3wtwSpOmikz6ClHDcAz4i7duFSFuMUywRBiNYEwQTr1FL2vMQMxmBA6aCBpVl4ZZC2UEiCMxI5ltflrHtUYTvoo4cVs0xRLDSfbT8aqliz3OKe0T4b/jQmP+6PiA8iKtTksdNB1I5eQ296Tce4IbqSLhDp4kMDRhtrGx+9q5q9BhLi7BcVhA2o0YafqDSv8Aecu/WD5UzGK7y3njK6nLdT+lhufTbXoQaR8YhlzKSGGhHIj9ayKO+LPST1aH/C7y8qbNc6b1zfh3GjbPlT9O06ld9ad43EMZplst3FAMmlnEsQInprSlePLG/ptSjivaEEFVMzTqLeqC6jtsPvcQTKT0HyqoXHzMT1rz94J+ImPuKjW8VIIMHcHzG1a4Y+Jiy5OZ2n9mvBBhrLZ9L7wzrzVf5FPQ6knzMcqs2LVHzghSyrBkagMDHsa4Vgu22KtuXF0liIJO5Hmdz71YT+0NbkO6ut7LkJU+BgGkFl/qB9taptEOHJh/EFXEPaR27t0uEISMy+FwgDidmED/ADBG7WYS3g8eGcOyuFZVRsoSLiyokGVyiI05bRFKOFr+9B0LZLiqSrawRAGsGOQ+dNO3eBvWr1pr10XcqABoynTeRqJzdDJj1qa8phnSdRYjx2Mc3LyXABmd7gYqc0tmjLrIB0BGvvFeGw+HfLisKbpyeBHZkyknfwnWdtaPwF0Y/GIGbIblzWAIymS2QkmG+Z5zpTD9qeESzcsiygHgYExmOsakmZaOZ11mmSfYrlX2jq9x5FW6LFp8udczoBlZmtLBcvAQjkdJKqRuKpmF73DYxCy94bpIOe5GbvQU8TKSAdTr6107s4oN3Ehjoy2G3iZw4BB6jSpsb2KwNxxc7tUYbFGyCeRKg5ZHpTUxVKNU0c07WtirWKtXGsCz3UNb0WMquD4mQw2pCzpOm00Vwzi+Eu3RcxFlFvA5gxaUfXUXF1BbUkHQaSYiou2XGFt4h7eH8CFGtXVMkt4iSWnU6QR05bzU/YHsdeuJ+9W3RZLIM2aRBElSNRzXSDvqKJ3grHEIN26CCfGchG059z1GWRpGsVZ+Ad5ZNwgZAwMKdYmJ+UaVMmBRWZwupJMnlJnTpvyrW9iBzNZJ5fCKxx32EvjWCBAYXoPz9f1oUnVT97Utv8Q5KNPvyrExZa0Z3WfyIqDTe2XSSG/eVaOGXg1m3/tA+Qj8qo1i/Os1Zuzt4myRPwsQPQw3502LTaJ5VoOxWI1yjVunIeZ/TnURsKR4/GfPb2GwrDcg/e+nL86iVixIBMcyOemwP1Py8rNGdC3iKxdz2EJZVyuiL4WQCSCfhDASRz5RrSHiGGlRdtktaOvmv9vpV7zraTSFVRy/Ic/qSar/AAbCnNftt4BbhkUx8DksM2vLby13qcovtGnFlrT6KFftQfKoinSrPxHh4k5F/wB1s6e6dPpSWwclxSNp57jkQapDJaLSh7CwuwrNTReJgsTtJoXEPlq6dkZKiC+/Ktk6e4oZjrRUaTzFUojZpWwPyrHOvl+taMa4Idgce9pgyMQfL1n8q6r+zfjlh0YPcJxLMSe88RK7jIeYGpjeST51x5GoixiWRgykqQZBG4I2IpWvIrR9FYi7aVZIUgGQBbnUnkOsmtOH92puFCQXbO2ZWHiIA8IOgGnKqBgP2iMyL/0zu0QSjaFgNdI06x51O/7Q8vxYW+Pf9RQslTOgXrlsjxlCP9QAE+9RzhoJ/g6f7KoR7WjFPbtLYu6trnjLG5n0ANW1MBagfw0/8V/Sh9TdBolTgmDvsL/dWrjFFAMAgLqRC7A67xO3Sq9g+0NzCXTYuLa7gLntFFCZkJkFI8JPUaa+opxb4XaVMgQKvRfD1O4g86X3uyGHe13bBjE5WzMWWTIyyTEaDzAocwxpPfRTL+OkQtL7t4nf79daia59YrRm+/xrIom00ut5VthbujD3+Uj86hcj7/zWmGuw485Hz259YqlaBYxweIgQdx/erB2bxUXHT+pQ3y0P1FVKy0ORtTTBYru71o9SUP8Ay0+oFBKpCz3EuTHl184/xWqmDt5Dl8vao3ea0z+f3z5fetUMoRYXOwJ2B8PTTdvyHz50DxzEG1ibbqAe8Q2YO2ac1ufKS0+9F2rxH9/vSB16Us4/Zz2jd3a2Q6+ShvFHmRr7DpQ8jIb4jhqJh8j+MiWLtuCdSQeWuvtSPHcCzWUdYYXACFMBgSBEHYnlymnuKIvoqz4XGZo/oEGPcwPSa17Q2/4BC/yLI9hIj8KRxTKQySj0ci4hYuWrkOrKZ0zAihbz5j612nieEW41sMitbaMwYSBm0BHQyRr51Su0HY423JsqTbiY5qdJ9tZrTGaA5NlOt2DM9KIVKmFkg1t3dVEsAuLBjl+tZFT4y3sfv7mh1NcMjwipENeV5zoBLz+zPieTENaO1waf7l1+k/hXS8V8PI+v4elcGwGONt0dd1IYeoNdrw/G7b2EvH4XA9iTEexn5VmyaYtWF2ASojnvRN1wo1gADUkwI86jt3hHh2qRLRcEQCNjMfI9dKRNdLsWjTvQRpWG8FEnaJJPL1qkdpDf4dGUHuSfA28bnI3pyncec1JwbjS8QBN90t27cZrQaDcY7E8yukZBJJ/EtSQ7iqtMpOY/pWj3IrBZJ3P39+Ve3rYjcz6/pR0WNBQ18wZB1FT2IPIn1POvL6yCIFMtMBjXPGCOf+fpReOfwgjkwIpPbuaDqCPv8KZY25Nv3Fc400demXjD4jMqnqAfmNKkI1nrFLOz1+bCeWnyOnvTQ7/f31otbMpImog6g8jr96flWmIsAq401VgZ21BX1EA1uh31++f5fZohDodJ+/s/YpWFCLs3xRgO7gSq8jJABykEbjxyYjYjen2LvBxlaNSAY6DVp9hHvVS4kP3XE94o1D6/6kuCR6kMtwf+NW206XFDgBgQIJ38tdxrPz51zXkYkbEKyZZnQj8NPyo7D38yhjo2k+sfQ0H+7qdiY1jxSNp2M+lS28IATDGT6dfsUAAvF+zuHvqWK5G3zKIM+Y2NUHjPAnw7EGCs6MOftyrpi4MDXMSSeoHU8h1O3pWl2zbUHwrqNZ1nQbzM6QPQ08ZNAON4gcjpQWUg+utWTtZwxRd8IhTqB09KrtyyRsfP9a0doZM1NY1ehCRmjTb35fOD8qwCgOag0/4Fx42lKnxAMHUeY3/I1XnFS2Gg0JKwpuLtHVsNxtxwrvl0YE5iRy70ho+e9bcJ/aFaGEUtDX4ggiACDlDO2yqdDMH02FacMZbvD1tWYt2u7PfXXUlVJksqAnxuSd9hI3JApbw39nVwMGKrlf8AqYhkWZByj+eANDMT1E1DUdiv7k0E8Nf97dcRjsRaGHViLdqCqOw5uvlo0NJOmw0qyYP/AONtEG2cGpEkEbyehJnl7cqX8S7JAYezaF1/DczTzJdgPwigj+z8n/8AJue/+aP1FdE+JQ7Tff37Vtf2++n9qjtHX0rbFc/vl9/Ol8moFwrwY60ViBQCnxUdd2FNJbAuhQpgkUzxNz+GPWll8Q5ou4/gT5/lVGraEvstfZVv4Z8ifkYn02B9qsAG0/f398qr3ZRotn1/IVY7f+fuPuPKll2QNk+/vlp97UTa3+/vrQ6J7D7+/wDFT2wOn3y+n3rSHCTtdZUWlciCCq9PCG2A6iQR/tPKa24QxtHuyfDmZR0DgQOezLDes8qh7aYYvZSNFDEsQOeRsvTQscs8pHpWuHui6U10v2gQRyuIBr6zNFdDeCyyQRqdv7D7+nMgN+OnP1+v30C4ZiM9sMR4iIPkRofkZ/zRhbkfXf703/xMrQCQn9frP4R97hYk+f3pP1FGtsfL709vvoFfTcnofp+mvt7UUAqfaHDF2BA8vz/QVX24UxZFjVjCydCdo+lXa/ZzMs6gcvPf6zQF+2ou5SJGuk7QdIPXQDyrQnoWyhuhWV+/ua1NWXiXZy8Fe9cTUsYAZZGYghmgQRLRpERSG7g3UkEbSNNRpznpzoWi6dgzLXq0RZwLvsPnQzoVJB3GhrrT0GmdD/ZhjA7mzcfwoe9toSAC8gT55dwOpncV04oCZ5jTQg1wfsrjTaxNt15GD6N4T+Bmui9oMS9uyFuKIJguqiSJ1mNAxHPnSNpaolJFvxGFzRuIKnboZrYoen4Vz3H/ALQbOSLasrgrEggaETsdomi7X7RLB/rH/wCw/nFdr2FpnPsJ8S/fSpMYPv51lZUX+RsfQsPxffWj0HhNZWVSfgEfIqxXxe1Sn4V9PzNZWVT2Jst3Zf8A7X/MfQVZ7HxfL86ysqcuyJMg39R9TUoG3t+VeVlA4F4qgNm4CARkbQ+k/Wqii5Vw2XTc6aa97BPrAHyrKyuj2HwW3gY/ht/vf601vGCsf1H6GsrK59io1J0Hov1FRPz9D9DWVlcEV3Pif750n4kf4q+o+pr2sqsRWWHHicJcnX+GTr1y1SrA8aeaL/8AWsrKz5OjRh7Zpw8/wz5Ex8zSPiI/jewrKyjj/NlZfihgigW9B9zV57dXD+72tTuOf+6srKfH2QzeDn0yD6ihGGn35V5WVZiI/9k="/>
          <p:cNvSpPr>
            <a:spLocks noChangeAspect="1" noChangeArrowheads="1"/>
          </p:cNvSpPr>
          <p:nvPr/>
        </p:nvSpPr>
        <p:spPr bwMode="auto">
          <a:xfrm>
            <a:off x="77788" y="-1104900"/>
            <a:ext cx="1981200" cy="2305050"/>
          </a:xfrm>
          <a:prstGeom prst="rect">
            <a:avLst/>
          </a:prstGeom>
          <a:noFill/>
          <a:ln w="9525">
            <a:noFill/>
            <a:miter lim="800000"/>
            <a:headEnd/>
            <a:tailEnd/>
          </a:ln>
        </p:spPr>
        <p:txBody>
          <a:bodyPr/>
          <a:lstStyle/>
          <a:p>
            <a:endParaRPr lang="en-IN"/>
          </a:p>
        </p:txBody>
      </p:sp>
      <p:sp>
        <p:nvSpPr>
          <p:cNvPr id="28678" name="AutoShape 8" descr="data:image/jpg;base64,/9j/4AAQSkZJRgABAQAAAQABAAD/2wCEAAkGBhQSERQUExQWFRUWGB4XGRgYGBwaHBwZHBgaGhkfGBweHCYfGB0jGhgXHy8gIycpLCwsGh4xNTAqNSYrLCkBCQoKDgwOGg8PGiwkHyQvLCwqLCwsLCwsLCwsLCwsLCwsLCwsLCwsLCwsLCwsKSwsLCwsLCwsLCwsLCwsLCwsLP/AABEIAPIA0AMBIgACEQEDEQH/xAAcAAACAgMBAQAAAAAAAAAAAAAEBQMGAAIHAQj/xAA/EAACAQIEAwYEAwcDBAIDAAABAhEAAwQSITEFQVEGEyJhcYEykbHwocHRBxQjQlLh8WJygiQzkqIVskSDwv/EABoBAAMBAQEBAAAAAAAAAAAAAAECAwQABQb/xAAoEQACAgICAQMEAgMAAAAAAAAAAQIRAyESMUEEUWETIjLwI5FxgaH/2gAMAwEAAhEDEQA/AKlcvrPhnXbX84rzLzO/KvQtb27RYhRudq+jhBxX3uz56eRSa4RoK4RdRbkuAVgiD1IqBbea5lTUzAGn1rW7hyujaHpIP02oKwCtwrqcwgQCTr+cdKz5ZuE1ki9PXwasMIzg8c1Ulv5ryMO4M6a6wGG0joaixzByzMAS2sjmY+zUvErPdLaRDICS2+rMJJ/9gI8vOhRaJERrtJ+9qlHI8yvjtL9/srPDHA65ab/f6DcPwm4VQkEhgCCOhMe0c+grXiHEkUC2haQxJ18JBiQPKRz6ede48vZtW1DTOdPCZnVdiN/70DwzhpuXcpkkK2YjUZcpg/PKPesc8ryfa3SX7/s348cca5QVt/tETX31DL8RWJGgiYjy8VEXH7p/C4IYlcwEwo0BjnpJ9qYXuGQ62tyEBdtDuNYHULAg0tvYHISFJZ1GUgDMJgg7c/0qShGT0/8AJR5Jx/Jb8Hlm7lCqSQG1JBEEr8Pp7+tRW8S2nKNxP/Ex6701tYIW4F624GpUEROmoDbaEjXz2pHfuHWOkTGp/vQdKS4uwK5J8lQXctS4VFzNEmCD8400FaiwSzKWgwTvzgGD+NeWsSwVTOQqIWBBIPxSRrJnn1qK5iCSWgAnWRp7DkBSNtu2UjFRVB3Z/h9u/cyXCVABJIOukADXzI+VM+JcDVcJbu2ndyoOfpqxy6fygbEe9IcLxDJcZtJYa+UxqPemFjjr2lIRpB+IHUGf0296VjxSq0wTh2IIF0TobZkdRmH4iZ9BXl/HsbfdmSAQwM7GIPzGX5Ch+9U3AQsLIkL/AE/zAe01NauIzt8WRfhgA5tYGbkNPxrn7jOWqHuDxpw627cMoKhwWicx1JAB0G0A/nVbxGIJdvFOp16mYojF3jcGaG0hQdSAABAB6wKGvMsQukfqP81yBKWlEFuD09Kf3OJ/wFToAvsCSfypbawQaTrIljGwXKuX3LEim1jgQfDuRrdEnKTEKD4o6nKBp50ZNHQbVk2MwN1LYeIHdq7mdyxOUMOZy8uUUmvXS5GZ9fLaPKm3E+LE2SpaZ0ikGTyplJ1Vi5sKhO/J5dbn/VRvDOH97mLtlVVJn/UCNPzoLYa6/lUnfnLodBv70HdUIh0otnMcxACyJ110gfWoCSPh0PI0tS1OaDy5mmIYQNZMbe3+a9X0+ZzTWR99HleqwxxyjLEtrv8A4D4TMCcx16eQj+1MbF1rbBgCNOY3B+oNRfuxCi6RCyV3G8DWJmNBXuKxU3bjFiVJBUnpH5bU0MkIfwv5sTLinkTz+dURLejEhm+HeCdIGsflR3FsQmbOuVM6ZgBt4tdv5SDI6UBiLJdSBAO4J3kHlSq+j/zT4evLpFYs+KUNRujdgyxyfdKuQfi75ZUzP8A0GpIga6AQB7zpU3DLl5fFbGroVMwZU6nT2FQcIsq094wVVgkcydYEb0XiOMlSBa8OmWdJ1mTPKQY9qiuCW9srJ5HKo6SA24i2c6yTodDPpE1qeIuB4Tl9BtI1BJ12NQ3SzOAoLGSTpJ0Gp9AJ/E1G1sjL4SM2oJ5iY08pBqSReTvsOxONU2gRLPocxJJ6EQTETrQl28GGwzHWdem1a2MIzoxRSQoliNgPOjcBhDIuZVIGwOxYcoG4mio26QJzVW9HmA4LcujMPCnO45yr6T/MfITUGKwgV2C6qpjNED5U5xl+6oD3Wl48I2VBt4QNAfTbSlf76oBGQFm0kyY1/lHXz1rtpixuWyDIOQ0qXD4USsjMDJygwRyGvrBivLq5dNZ56RFXLgHBFOHS+NLwnKwJ08UCV2OgPzoeAxBOHraThjgBS7NnJI5g+Ea8h+Z61VMLiMjEToRB56TP36054lfYi4HhH0lRseciOu/zpX3JUJcdVIOmpBnQjxCZB00mhpotkio1RMuGdrd24oJtIRm3iSYAHznyFBNlYiByGnnGtHOIs2+6zDN8UtoxnkuwAiJO+tRXsKRqVzKNjrBMbSNNK5aJNNdkMhLYOoYmDB3Xl8iPpRlzGXApvpoouZQeeYrmMeUDX1FLP3iWM/pA/Km1y/mwqWwNAWc/7jp9IHtXPQ0G9gik3cqIJZmBjl7+Q69KZ3rds37mQAIRkXocgCk+5BPvSfDO6HNtIIgb+mnXb51JZxeeJIUoNNDB6j1JO9c1qkc5ctsie2JMfD1P4aUIlyJA56e00yawUUow8RYllI1XYDXmCDPyoe6kDIQQynT8I9OtFMmkGWsAVJmGB21ivU4frJP9ukH0phFakV76wY+qPnn6nK92C4lXAEMxA5TtUFjFQ2dlIgEDLG/LNmB5zp0Aim1uxzJAGkk6b1Fi8ZaUQqhzO7DToNNz15V5/qY4oytPfsj0vS5M0opSWvdkfCeG/vBRUbUeJzMRvMCddhtG9FYmzaW2O7XO+50aSQZEAjUaTPQGheA5bYvXQ0MFyhY5PImZ0gwNudLruOY5RJyroNfp0FYnkl0j0FjjfN+OjW2FAYN8X2f00rQt9K9Cg6gctfvzNeKhJ2MnlQC2b4PFtbckbkFfYiDW+KxmddRBVQo9PLrTW32buMFECefQa/yn0o6x2V1g8um+0EdPzruLYPqpKiv4GxnULsqmSfX6noKaC7lKi2uaNAOQnQHzM9abL2SUnQsOomZ+eophhuAi3GUmR56TTpuJGX8jXwVo4S49l5bQsZk/zAjXyNK7eDKsCQcwI06wda6EuB5R7dfv8qGxvAcxBtyCY9QRpS0mtDcmuxV2m47bxTCFCvsGbof6j01IPSg8DxYpaUo2gEONZkaATtB360VxbgQBJjKB9dZ/xVWS25J36R6b6egpWmjRDKu0hiQl+4c85zATUBTuPF0jT6c6hxOCdGtvcWEeIPIgBSYB5ax5waBay51IIB2Maeg/Crv2vymwqIR4AAkb6QunnpS9HVyeinX7wBESYMCdI0nRdY9zTjG4g3VtWrX8iEnXQKBLE/8ALU9fwqbC8FsdxhzekMWLuVOpUKYUbgHQGf8AU3lTXB2FwVq8yghrlsbnRc2ZgoO8QyjUySpNdY8YyqmuyhvbK6gydiI+nlpWW8XCMB9/Zn5VY8LwGcK9640KVXIoMZmI0JMaASdKRGzBAgfFEHbWACfrrXXZFJo2wmKWc+zCSFjTbL106/pWJftli2WCR0BEgg/TSt+I8JNlgMyGNJRgwPrQauVggweo030/OjQOgjH45rjFm1YwBG0a17hcJcv3AN2aBJPQfoKJ4Lh01Fy7kYoQnhBUsZXxMfgA6x8tKtdzGWBgrYuZndrRHxQqEDTLkO4MGCCdeU0NLSBbekJ1tSJ2A3J2ofE49E0TxHWWO3sKExGPZ4nYchtQbtW3L6qeTS0jHh9JDHt7ZLexrOZYz98qjJrSYryayG0ksqWOVdzpuBPzqBEy6GtxRuBwodhM78ufkPbntXAbon4XgWunKqkidY/OrxwvsuFgldfPWPSa27P4FRA0UchVlxYygAVTUUZm3N6F7YBV6V5dwUwaLW31qVFjlWeWY2Y/T+4F+7bHmN/OpVw/lRi2xFYVqLmaVBIV3bQB9ajJj796MxAoVhQU2mPLGpIB4mVZSG0nQ1UeO8KNsEoIMkyvTp8pqz46zIoYXtArGfPoYrTHIpaZhlhcPuiUgMy2wZkAgQeUg8ue1F4LHL3d7OAwAhZ/qcjbzgEzTfjnZ0C1Agk6hgfn7QfzqtYvCt3hDCAze0e3KKMonQmu0NsDjvCtxgGS0p0OxOgAPzGn60v4jxl7m+oYT/yhQY9ljyBodcGcrg3F0OgBBmBrznp+Na4J0Qq5AfIVOQ6A7Eg/SlNMstosWMzFMNYedNGWQhAVeract+lK8bwdoW5/21uHMBqYtnMFYnczl006HSa9xllrz94wWxafMVAOYKF00WSwEnyG/SnD4a8cGL7OGS1cyCzc/lKwAWBjNAGUKZge9DojOfJ6EHDMELl62hMZiAY5Dnl84B1q/wCK4FZtPltM1pQmUZI8Vwk6vprEkzyG0AVWrnF0uX2a1aW0SqgQMu3xGOUs0+ir51rjOOuO8zakFh6TPz3PKjZWGNSjyZnD+BriMTes3ndrgXNbe0J8Uy2YGJBzazG29K8dgL9l/wB3u5ll9j8Mnwgj9RuIprY4XfwN+xfvKYu/CUcBpZRpr8J1gyI1OtXWxwFWRruLz3Lk5wjGO6BklbZ01130BKiBXN0Zu5aOUE1qaypLWFZjoPeqpN9HNpdkM1kUXiuHG2FJOpO3tUHd+1c006OUk1aPFFOOE29RH35em1KlYA9af9n08RJ0AP0oInN6Lv2fwpka605xFuG9KB4LdA6UXjL0tUs0qQ/p42zxWmibKiKXC7UyX/wrFz2ejx0HMooR7utaXcSSKBe9rXOQYxYTiHFBG5BrW85ihrtLZSjTE3hrSTF3pMCmmItmKRX7ZB1608HsVxVD3guNDrkYSQDEkAT+QikXEbRS7/LIJI561DZ4l3V4HlpPzovH43u7+dIPMaDmCPoa3p8o0zyskOM9Cvh/As5a4QGYMB3eV/FJBbMUUhFg7yPKhOIXVJ7jKspADqRp4peYUZ+Qn/TI3ppie0V4q6Jp3rAkKNSxAURHkBoKTWMFne2BlLOwXKTrOgkk6AH1pFdlF8h/C71ubfc2Fa6j5mLklTEhFAnWTDER/KOU1piTcR8792xOZwggqrScxyzlUiDprW2Cxr4J7oWM9xDagySnig8t/DFMe0HZtLN20hLrO5yiXWSQygMSGIgZSoj2ogapjCx2asvhrn8Rw9qHuNMiGVCVKxKGSwmP5DO2lexHDFSyl3PnBulXQlQSFKjTUnWY25+U0wxnGms32awTbR1UIoInIIIzkH4gcwOaTqaztDw1beS7baEuW2Yt/VezgOFEQB4gYEQA3Shs5Nok4h2oXEF0vpAuFVlSP4dtczZV665CTuYI5CnfDe0LXEAcyxAEjy8P4xUHZPs1acJcNxLkQGtm2I+IFgddTCxrSvGW3sYnJCqc0qF+GCTljoPLyoRaNGBR5NP2K9ae0igt4mOsdPKsu8Ubl4fIfrRXBeDi9JJ25c/L2o3tVwVUa0LKEZk23JaSJA8+laeb6RgajeyvvimY1smGY76fWn1vsjeFt7jQpVkXKfiOdZmBqI86JwXZ0k66n+kan/xAJ+dTeh+aK/YwQnYk1ZMFZKBSRvyp1heylzLOXIoEkvoYHRRJ+cV5iuGslwDmNfKPsnegqJyk2M8Jc06Gp7l7Wg0vAwDv5VLeGgNZs/ua/TaJGBit8Ld9JrTDknTlRf7sP5axJWb7o3YTUX7vrUGLe4oGUBjz128z1qLE8Syb09hXwSX1E6VHbsAk70pucZ8XrRi8aVV1ME1w9OjbGoAN6r2PX3qfF8Wa4YTUbUK+GdqeK2K2kV3iDeOt7mIJAPlFecUwuRyJqC1qK3x6POydjREMoLOY3XWIEElmOWPIAEmd63Th2j2Htm3iM692SQogaMGkgZSPFn1+GmvYPEpZu3L9z+RIUbksx2UcyQD9mui8K4aWLX8QoNxwFCGCLduZCDqZ8THmfQV1EnKjm3CezpTHorqbgLlFdhIzZc4YFH0OXz8MzOgp/wAR7P33uXMUEW4bTDu1yjLcVSwfMCxY6ExudNNxV4xagAKgAd9AQBIH8zew/GBzqazZCqFGgAgeldQnI45gb6Mr2zk1u5rd3KygAEnIh1KbtK6/FNPLuB/fMOuHS4oW2VW3bUallWWe4xJIUAtqNyd+VNe3HBbmK/h2shFs5yFUhhI1kzlJO4AEn60w8OxGAxI7u5nlCysh+K3lYyVJ5RMa7UrWyipr5POIHEYZ7QQkkJplTL4FdkAcDTN4DrJ9TU/abvCUOIXK6gMrKwi4hg+A/wAxEzPLXyqa7w9hh8PcLG89wgQoOYWEXvWEjUElhOmkjXeWWGu28ThO7KnukY21zEF0CoMjExoxJJ6akbaUEtlYN9IqfCclm6rO8DWY6wYmPOm3abFhxaNsPIGUNGUSSYiYO9WjjNmxbyYYIqh2GgG48Q189/lVX7QYMC0kA76y0gnw667b/wDtVYu2Y34G3AsDeK3QxQFjhyyaPoq5SWM+GVUnTmRyq8cMwqpaQKAoyjYRrAk1TexMgtMEG1ZBMxACGI5NoBzq48NxINtNdYAPqB+G1LPsMQi8nhI8qQ4+wGYM220c/KR+PyqxOdKU8RIyBep+9aRaYzQge2dCRBip0Ej0oi8AxAA8q0QQYqWbo04NsgGJjTroK14hxDKBHLod6g4kAnjJ2GlVHHdq9wFzfSs0YuXRrl8hfEu1Tj4RK+9KrvaRnInl60BjeNXbmmUKPIfnQkM3LWtccaraIudP7Sy8Px/fXhOgUE/pQfFuKawDMGrL2L7MRbLXJzMJERtVV7WcN7u8YBCnmY/Kpw4udIrOUlE9wPHskCJ11PP2psONK3iGukQd/wBPlVUscPd/hmBzrRldTE1ocItma5DXieNFxidPbp5ih7K6UGjnnTDCU9UhHss3ZTFKt1Ee2oZX7xndpMKCyLbGwJYCTvVq4b+0FTfuLdKraCkq3OVjMCOZMmANZFc5v2gpDBwxK7dDEAE8jv8AKl5TKwOaWzTHTnvz50pzUK6OvWu2WGDd4zsbrjKFAMIszlBMLMxmM7joBQHE/wBo+pt2QFYj4yc+XXoBBJ5akczXOrL96SFDM0adSfvWjrHZ7EreVO6IUkfxD8MExObYa6RuK7ZKlZ0HsbjLn8a73ea2cyhlJOe6kTO5BMnxHQ6VKFS/isPetkCFYlXGn8QZMsrqCWLEBuZfbWtP2e8R7tbeEYKG7trk5pLMbhmI0+E9f5aU9o+0dq3ibYtoI77vXywCxCny3jn5z50Eq6H4Nt2E43BziWFzECycPY7u26qFQsRmZII8QW2bYImfFVa4HjP3RbxbM1wuJQaWwBqMzgwD4gdtgRVnNq/bw7o2FW5dysblwnP8csTnOUqYMRm/lqmWsFexGEC2lK2lIZmI+O7opymCzNB2mBroKdqyUZUy4Yi2Ll57wGgdYmd1jX0BDfM0p49Zm0NYCkgT8v8A+fwrTgXG1/dxnIY5yzydR4hM+Wp1/wBXlUPFOLC4hCAQCZYnck6a7dD8+tJB8XsEk2WHsHaRJC3A5ypMAxoWUEExIMdKfphc6SDDgkAjyYjXqNNqpfA8T3Vksvxpb7uCwGzlwQBMgFiJnaasuA42O7kyCSTsSJLHn0muySVnRTDk4uD/AA7kB4JjqOo6jX2oLFvO2oGgO/3/AGpD2jxJLLdIMo3hnUiY2gaA+Z6RU3C+JtcABiAAdPMfXTnUlLZRx0TnFRtv+u1SIZIFClIZiBoNG025D2jWpu+g+dQySs24oV0E4jhlq4IeWHTMQD60oxV5bXhWyIGw0A+ZpqJO1E2+EBh4wCOlQVvo00l2UnGX2ubhLY6DUn0FWTgPZhUUO9sZjsCNaZrw7D2PGEUN1Osek7UDguMPibr5Dlt24BI5t09AIqvwd2tDZLQVugiKq3aThgLByJCmSDzH3rVow5kwxFKuMusNqDRSpAW9FbvSlkNbXTXMFqqcQvBzOk+n1qwcMY25hsyMxX0I2+Y+lMcXwqzdGZlAb+oaH+/vTwahLYs4ucdFFVaa4DD+ENOpYqRzAAUz5amtcfwjuxIOYV5hcO62TdA8Ofu55TAIB9RPyNbFJNaMMotaC7uHtXLi23uC3rBc7eRI6e/Os4bgUN5Ue4e5LEZyAJtrmmdTEsAI1+KmXCOH4e/kzP3d9GAQgd5nE5lzWwCXiCCPrSTjIIxNwD4Q0g5QunLwgkD0mgtoG7oddheJNZfEZbQYhMzsAMwXMA0CIKyVJHlNTce7U3LxKWCMujnLpBEk77enOnX7PuMF8VctC3ZRRZJDW7YVmIKCS2pO530kVSOKYFLV+4LDm4g18cKdJmR5fjNFpBhLdUSrxS7YxVq80z8W/wAQcQRPIwxFTdm7dm9i/wDqbq20VWMtzbQKNfMz/wAY50uwD/vFy3adiqyZYRKr8TRJA0AMfLpRHGLKd4beHzMCzOFOuUbSSeZVQxnYRtrQSDKV2vcsLY69i7DWGvRZslkD20Ym+xJ7scgJ0PiI3B13oHjnGlS4tqyrIFUK4gSXUFTABYDSAYico6VdOyP7ph1bDgszsYdWXOrXEXx92yrDjnl1iD51XuJfs0xAxefDwlouGRwwJSTI00JAMRzj8Wq1RnTSdsrWLi3efIAVAjQaFdtes9aFuY1ioAWAuxAg9dfnWMxOnKPxNQ2gVHiPhPKdyP0mpIYJw98yM5JQkEgfj6GJFdD4dgLL2FayZWOTNMxrInX09650mKC+FZIYc4/z/mrtwsjD2M2VhbYZm0zZCRvpupEabjXrSyOZpxHhq3NUyrrBy6R8IGYk6AaHpqOtZwzAsbjtbAyKQpgiZB8vi9tDRnD8Oty3dNwKQZgqI0KrkI8ifx3pthuCJ/EKtcGsKA2i6ASDvtyJMUqRzlqgLCITnjc79NqguW+de4pDazC0SeQzH58qxXkT5flUcsWnbN2CScKQRau5Y51Le4tApRcuEUt4hiiBUlfSNiSfZr2k7RHKVB3rOznE2wuFzuIV3Jn5DX5VX8FhGxN+J8I1Y+VXrEYe01rujqsZY6elWaUFRP8AN34Et/toGJhv70g4n2hZ5ANR8b7NG1rbJZfTUUlKnnV4Y4PaITyzSoITGsBoec+9W3B8Sz2gZ5VTLaxR3DcUVJXkabLj5IXDk4umHY7F+IjlRfAOJolm/bukhLoWPDmGdWBnqpAmDSbEPJqycH7OjEYG8QJuo+ZY+KIUQxJAybnTUHXyLRVIjllbdj/s5xN2xq5RbYEEK0hAxYoWKwupgCRApB2owHe8RdLaqJuhGIkKCTBOp5ankNOVQcFNzDX7a3syd0+ZdQBmMCecgrPkfnRmBxzvjdGYu15WI1UFu8EFv6dIGYDn5UOhGvIx7L8Lu5TdzG2Al22bmUH4SCAw0OVhPUyBFIMTwO6hc3EtpPJyFZSwmImfwq3diUi81xhcuNmvWzrm0VQYAJknlSnttjycUJtCc9u4hBBZlBgQZ5xtyNNxroSEpXpkHZXsIMYEgqot/wDcdSWzZmkLGysFEf8AJSehsHZ7s9h7oxxsqozNetpdYyETIoI3kjxTPrr1VYrtTdtDFWFUIb11zvOXvDqJHOOdFdmMBcbBYyylxidAqADxFkJiYkSFAnQU1g4S48mBcB4g1vGYe0UU934ECuAHZlYB83wspzbjfTc11e3YclWYjSZUDTXnrqSPzOlK8XwlGt2ptm8yQyNmCshAEZWER7dK2dMQwAggaHW9rprutuT89aKVCTnydnE+IcMZTMEA6jN0IB1/8hS69On4elN2x7F47z+UAFtQIgAeQhY8qWXbXKRoT6aelTj8jGluyxKgTOwEayZjTn/eus9ksPdt4Md+hTKSfFvl0IJ+Zrn/AGd4SxxFhmByO6wesNy89Nq7Fxsf9Ne0n+G2n/Emi1aFbOc8a4tZtYhe7VkQNN1VMAmf6DoDMExoaf8ABO2lu5cSyLbTcaMxIjXbz2AqPiPZsYoDNCXCBr0kAkHrVQ4XhXs463bZ8uTEMguEAgMIiAdtSNPOpx2HTOncbwCd2xMCAdfaqvduQdNiJHuJqycQZ7lorcCyVKnKSFMyJE6iRGnLzqoYQm7hrZ2ZR3beTJofpUs9NaNHptNk9xgdaDvWs4ivLN4iVO/T9KnsPzrI9HpJ6FGKw/cIwQHMx5Tr0ovB8Kxq21IW3JEwza++kTR3D0LXS0TGm1P326Gn562B/BVrvDseQCWtemo+fh1pHxbgN9vGe7neFmT/AOtW3H2HcwXIUamND6UkxWHuCchboAxNVhPyjnGLWylPbYaHQ1vaFN34LcbMxienX0pWVg1tUk+jz5RcezcGuvcVxX/xvCraAAvAQ7aM0s8/+w+Vc+7E8F/eMUoIORB3jkAnRdtBJ1Yr7TTjHcNxWOvXbLtHcpn/ANM8iTOx9z5bxwrSabb6LBwrE2sYLb3FUqwyMrAEalQwPuunrQvGOEi3jlfv7VtUVSM9zx6OGJhgdJ2DH8NiOCd1ba05JkKgzMpkQokA5Y0AOonQbkVX8Rw52xytdu5zPeDT4v4y5R6FSG6RU4tU7JqLb0eYTjF7CsXSCS9xjIgqXYAyJifAdJ0JPrS/tVi87i/4bneBDMRBy5iMoJA1kHrv50fc4fbuYy7aa6LQOIuiTJAAJK+HRQJYjcbmlPabh9u06hWUpBClZIOTwljJkFiGn0kb027GTgop1sGsYO9iFuXgQe7TPlG5CkKYA5gGTPKTRfZ/tlfwvepZynvCCWK5mBAgFdY0HI9au/DOzma5eOGu929q/mtwgyQ1m2TJPi8QYiM3QxVGGBNq2bvhlbpS6seJFDAAkTHxFhA/09aL10dGalp9DHF9uMRiEOGCeITlNsFGJBJzEAkzHIHmd6HwnanG27LW1djbQlc3QgFiA/kNYnpTzs1wrLicSH7lO+X+HmMo1p2LSgzTplXnIkc4qHC4EWy2ALo9u6BfZmZlKuqtmWQPFJEgwNBz0pqYnJLRWyg7xAQCDAJ8ppo/BB310AZbdozp4pEkqD1mB+FI7sq6jlMa7jWIq68MsG++IUOuryrRoAPLbQ1CVoDNuy/DRNsb5XzA67AkD2MT7xV94is2bg/0N/8AU1XOy2Fa2jZtgzQeZhjP0o3ivadFUoozMwIjkJHP9KdSSVsVRbdI3wtwSpOmikz6ClHDcAz4i7duFSFuMUywRBiNYEwQTr1FL2vMQMxmBA6aCBpVl4ZZC2UEiCMxI5ltflrHtUYTvoo4cVs0xRLDSfbT8aqliz3OKe0T4b/jQmP+6PiA8iKtTksdNB1I5eQ296Tce4IbqSLhDp4kMDRhtrGx+9q5q9BhLi7BcVhA2o0YafqDSv8Aecu/WD5UzGK7y3njK6nLdT+lhufTbXoQaR8YhlzKSGGhHIj9ayKO+LPST1aH/C7y8qbNc6b1zfh3GjbPlT9O06ld9ad43EMZplst3FAMmlnEsQInprSlePLG/ptSjivaEEFVMzTqLeqC6jtsPvcQTKT0HyqoXHzMT1rz94J+ImPuKjW8VIIMHcHzG1a4Y+Jiy5OZ2n9mvBBhrLZ9L7wzrzVf5FPQ6knzMcqs2LVHzghSyrBkagMDHsa4Vgu22KtuXF0liIJO5Hmdz71YT+0NbkO6ut7LkJU+BgGkFl/qB9taptEOHJh/EFXEPaR27t0uEISMy+FwgDidmED/ADBG7WYS3g8eGcOyuFZVRsoSLiyokGVyiI05bRFKOFr+9B0LZLiqSrawRAGsGOQ+dNO3eBvWr1pr10XcqABoynTeRqJzdDJj1qa8phnSdRYjx2Mc3LyXABmd7gYqc0tmjLrIB0BGvvFeGw+HfLisKbpyeBHZkyknfwnWdtaPwF0Y/GIGbIblzWAIymS2QkmG+Z5zpTD9qeESzcsiygHgYExmOsakmZaOZ11mmSfYrlX2jq9x5FW6LFp8udczoBlZmtLBcvAQjkdJKqRuKpmF73DYxCy94bpIOe5GbvQU8TKSAdTr6107s4oN3Ehjoy2G3iZw4BB6jSpsb2KwNxxc7tUYbFGyCeRKg5ZHpTUxVKNU0c07WtirWKtXGsCz3UNb0WMquD4mQw2pCzpOm00Vwzi+Eu3RcxFlFvA5gxaUfXUXF1BbUkHQaSYiou2XGFt4h7eH8CFGtXVMkt4iSWnU6QR05bzU/YHsdeuJ+9W3RZLIM2aRBElSNRzXSDvqKJ3grHEIN26CCfGchG059z1GWRpGsVZ+Ad5ZNwgZAwMKdYmJ+UaVMmBRWZwupJMnlJnTpvyrW9iBzNZJ5fCKxx32EvjWCBAYXoPz9f1oUnVT97Utv8Q5KNPvyrExZa0Z3WfyIqDTe2XSSG/eVaOGXg1m3/tA+Qj8qo1i/Os1Zuzt4myRPwsQPQw3502LTaJ5VoOxWI1yjVunIeZ/TnURsKR4/GfPb2GwrDcg/e+nL86iVixIBMcyOemwP1Py8rNGdC3iKxdz2EJZVyuiL4WQCSCfhDASRz5RrSHiGGlRdtktaOvmv9vpV7zraTSFVRy/Ic/qSar/AAbCnNftt4BbhkUx8DksM2vLby13qcovtGnFlrT6KFftQfKoinSrPxHh4k5F/wB1s6e6dPpSWwclxSNp57jkQapDJaLSh7CwuwrNTReJgsTtJoXEPlq6dkZKiC+/Ktk6e4oZjrRUaTzFUojZpWwPyrHOvl+taMa4Idgce9pgyMQfL1n8q6r+zfjlh0YPcJxLMSe88RK7jIeYGpjeST51x5GoixiWRgykqQZBG4I2IpWvIrR9FYi7aVZIUgGQBbnUnkOsmtOH92puFCQXbO2ZWHiIA8IOgGnKqBgP2iMyL/0zu0QSjaFgNdI06x51O/7Q8vxYW+Pf9RQslTOgXrlsjxlCP9QAE+9RzhoJ/g6f7KoR7WjFPbtLYu6trnjLG5n0ANW1MBagfw0/8V/Sh9TdBolTgmDvsL/dWrjFFAMAgLqRC7A67xO3Sq9g+0NzCXTYuLa7gLntFFCZkJkFI8JPUaa+opxb4XaVMgQKvRfD1O4g86X3uyGHe13bBjE5WzMWWTIyyTEaDzAocwxpPfRTL+OkQtL7t4nf79daia59YrRm+/xrIom00ut5VthbujD3+Uj86hcj7/zWmGuw485Hz259YqlaBYxweIgQdx/erB2bxUXHT+pQ3y0P1FVKy0ORtTTBYru71o9SUP8Ay0+oFBKpCz3EuTHl184/xWqmDt5Dl8vao3ea0z+f3z5fetUMoRYXOwJ2B8PTTdvyHz50DxzEG1ibbqAe8Q2YO2ac1ufKS0+9F2rxH9/vSB16Us4/Zz2jd3a2Q6+ShvFHmRr7DpQ8jIb4jhqJh8j+MiWLtuCdSQeWuvtSPHcCzWUdYYXACFMBgSBEHYnlymnuKIvoqz4XGZo/oEGPcwPSa17Q2/4BC/yLI9hIj8KRxTKQySj0ci4hYuWrkOrKZ0zAihbz5j612nieEW41sMitbaMwYSBm0BHQyRr51Su0HY423JsqTbiY5qdJ9tZrTGaA5NlOt2DM9KIVKmFkg1t3dVEsAuLBjl+tZFT4y3sfv7mh1NcMjwipENeV5zoBLz+zPieTENaO1waf7l1+k/hXS8V8PI+v4elcGwGONt0dd1IYeoNdrw/G7b2EvH4XA9iTEexn5VmyaYtWF2ASojnvRN1wo1gADUkwI86jt3hHh2qRLRcEQCNjMfI9dKRNdLsWjTvQRpWG8FEnaJJPL1qkdpDf4dGUHuSfA28bnI3pyncec1JwbjS8QBN90t27cZrQaDcY7E8yukZBJJ/EtSQ7iqtMpOY/pWj3IrBZJ3P39+Ve3rYjcz6/pR0WNBQ18wZB1FT2IPIn1POvL6yCIFMtMBjXPGCOf+fpReOfwgjkwIpPbuaDqCPv8KZY25Nv3Fc400demXjD4jMqnqAfmNKkI1nrFLOz1+bCeWnyOnvTQ7/f31otbMpImog6g8jr96flWmIsAq401VgZ21BX1EA1uh31++f5fZohDodJ+/s/YpWFCLs3xRgO7gSq8jJABykEbjxyYjYjen2LvBxlaNSAY6DVp9hHvVS4kP3XE94o1D6/6kuCR6kMtwf+NW206XFDgBgQIJ38tdxrPz51zXkYkbEKyZZnQj8NPyo7D38yhjo2k+sfQ0H+7qdiY1jxSNp2M+lS28IATDGT6dfsUAAvF+zuHvqWK5G3zKIM+Y2NUHjPAnw7EGCs6MOftyrpi4MDXMSSeoHU8h1O3pWl2zbUHwrqNZ1nQbzM6QPQ08ZNAON4gcjpQWUg+utWTtZwxRd8IhTqB09KrtyyRsfP9a0doZM1NY1ehCRmjTb35fOD8qwCgOag0/4Fx42lKnxAMHUeY3/I1XnFS2Gg0JKwpuLtHVsNxtxwrvl0YE5iRy70ho+e9bcJ/aFaGEUtDX4ggiACDlDO2yqdDMH02FacMZbvD1tWYt2u7PfXXUlVJksqAnxuSd9hI3JApbw39nVwMGKrlf8AqYhkWZByj+eANDMT1E1DUdiv7k0E8Nf97dcRjsRaGHViLdqCqOw5uvlo0NJOmw0qyYP/AONtEG2cGpEkEbyehJnl7cqX8S7JAYezaF1/DczTzJdgPwigj+z8n/8AJue/+aP1FdE+JQ7Tff37Vtf2++n9qjtHX0rbFc/vl9/Ol8moFwrwY60ViBQCnxUdd2FNJbAuhQpgkUzxNz+GPWll8Q5ou4/gT5/lVGraEvstfZVv4Z8ifkYn02B9qsAG0/f398qr3ZRotn1/IVY7f+fuPuPKll2QNk+/vlp97UTa3+/vrQ6J7D7+/wDFT2wOn3y+n3rSHCTtdZUWlciCCq9PCG2A6iQR/tPKa24QxtHuyfDmZR0DgQOezLDes8qh7aYYvZSNFDEsQOeRsvTQscs8pHpWuHui6U10v2gQRyuIBr6zNFdDeCyyQRqdv7D7+nMgN+OnP1+v30C4ZiM9sMR4iIPkRofkZ/zRhbkfXf703/xMrQCQn9frP4R97hYk+f3pP1FGtsfL709vvoFfTcnofp+mvt7UUAqfaHDF2BA8vz/QVX24UxZFjVjCydCdo+lXa/ZzMs6gcvPf6zQF+2ou5SJGuk7QdIPXQDyrQnoWyhuhWV+/ua1NWXiXZy8Fe9cTUsYAZZGYghmgQRLRpERSG7g3UkEbSNNRpznpzoWi6dgzLXq0RZwLvsPnQzoVJB3GhrrT0GmdD/ZhjA7mzcfwoe9toSAC8gT55dwOpncV04oCZ5jTQg1wfsrjTaxNt15GD6N4T+Bmui9oMS9uyFuKIJguqiSJ1mNAxHPnSNpaolJFvxGFzRuIKnboZrYoen4Vz3H/ALQbOSLasrgrEggaETsdomi7X7RLB/rH/wCw/nFdr2FpnPsJ8S/fSpMYPv51lZUX+RsfQsPxffWj0HhNZWVSfgEfIqxXxe1Sn4V9PzNZWVT2Jst3Zf8A7X/MfQVZ7HxfL86ysqcuyJMg39R9TUoG3t+VeVlA4F4qgNm4CARkbQ+k/Wqii5Vw2XTc6aa97BPrAHyrKyuj2HwW3gY/ht/vf601vGCsf1H6GsrK59io1J0Hov1FRPz9D9DWVlcEV3Pif750n4kf4q+o+pr2sqsRWWHHicJcnX+GTr1y1SrA8aeaL/8AWsrKz5OjRh7Zpw8/wz5Ex8zSPiI/jewrKyjj/NlZfihgigW9B9zV57dXD+72tTuOf+6srKfH2QzeDn0yD6ihGGn35V5WVZiI/9k="/>
          <p:cNvSpPr>
            <a:spLocks noChangeAspect="1" noChangeArrowheads="1"/>
          </p:cNvSpPr>
          <p:nvPr/>
        </p:nvSpPr>
        <p:spPr bwMode="auto">
          <a:xfrm>
            <a:off x="77788" y="-1104900"/>
            <a:ext cx="1981200" cy="2305050"/>
          </a:xfrm>
          <a:prstGeom prst="rect">
            <a:avLst/>
          </a:prstGeom>
          <a:noFill/>
          <a:ln w="9525">
            <a:noFill/>
            <a:miter lim="800000"/>
            <a:headEnd/>
            <a:tailEnd/>
          </a:ln>
        </p:spPr>
        <p:txBody>
          <a:bodyPr/>
          <a:lstStyle/>
          <a:p>
            <a:endParaRPr lang="en-IN"/>
          </a:p>
        </p:txBody>
      </p:sp>
      <p:pic>
        <p:nvPicPr>
          <p:cNvPr id="28679" name="Picture 10" descr="http://www.ggdc.net/maddison/images/picture_Maddison.gif"/>
          <p:cNvPicPr>
            <a:picLocks noChangeAspect="1" noChangeArrowheads="1"/>
          </p:cNvPicPr>
          <p:nvPr/>
        </p:nvPicPr>
        <p:blipFill>
          <a:blip r:embed="rId4" cstate="print"/>
          <a:srcRect/>
          <a:stretch>
            <a:fillRect/>
          </a:stretch>
        </p:blipFill>
        <p:spPr bwMode="auto">
          <a:xfrm>
            <a:off x="6934200" y="3657600"/>
            <a:ext cx="1576388" cy="1828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sz="4000" smtClean="0">
                <a:solidFill>
                  <a:schemeClr val="folHlink"/>
                </a:solidFill>
              </a:rPr>
              <a:t>Higher Education in Europe</a:t>
            </a:r>
          </a:p>
        </p:txBody>
      </p:sp>
      <p:sp>
        <p:nvSpPr>
          <p:cNvPr id="29699" name="Rectangle 3"/>
          <p:cNvSpPr>
            <a:spLocks noGrp="1" noChangeArrowheads="1"/>
          </p:cNvSpPr>
          <p:nvPr>
            <p:ph type="body" sz="half" idx="1"/>
          </p:nvPr>
        </p:nvSpPr>
        <p:spPr>
          <a:xfrm>
            <a:off x="457200" y="1371600"/>
            <a:ext cx="8458200" cy="5105400"/>
          </a:xfrm>
        </p:spPr>
        <p:txBody>
          <a:bodyPr/>
          <a:lstStyle/>
          <a:p>
            <a:pPr>
              <a:lnSpc>
                <a:spcPct val="90000"/>
              </a:lnSpc>
              <a:buFontTx/>
              <a:buNone/>
            </a:pPr>
            <a:r>
              <a:rPr lang="en-US" sz="2800" smtClean="0"/>
              <a:t>	                            Bologna in 1088</a:t>
            </a:r>
          </a:p>
          <a:p>
            <a:pPr>
              <a:lnSpc>
                <a:spcPct val="90000"/>
              </a:lnSpc>
              <a:buFontTx/>
              <a:buNone/>
            </a:pPr>
            <a:r>
              <a:rPr lang="en-US" sz="2800" smtClean="0"/>
              <a:t>	</a:t>
            </a:r>
          </a:p>
          <a:p>
            <a:pPr>
              <a:lnSpc>
                <a:spcPct val="90000"/>
              </a:lnSpc>
              <a:buFontTx/>
              <a:buNone/>
            </a:pPr>
            <a:endParaRPr lang="en-US" sz="2800" smtClean="0"/>
          </a:p>
          <a:p>
            <a:pPr>
              <a:lnSpc>
                <a:spcPct val="90000"/>
              </a:lnSpc>
              <a:buFontTx/>
              <a:buNone/>
            </a:pPr>
            <a:endParaRPr lang="en-US" sz="2800" smtClean="0"/>
          </a:p>
          <a:p>
            <a:pPr>
              <a:lnSpc>
                <a:spcPct val="90000"/>
              </a:lnSpc>
              <a:buFontTx/>
              <a:buNone/>
            </a:pPr>
            <a:endParaRPr lang="en-US" sz="2800" smtClean="0"/>
          </a:p>
          <a:p>
            <a:pPr>
              <a:lnSpc>
                <a:spcPct val="90000"/>
              </a:lnSpc>
              <a:buFontTx/>
              <a:buNone/>
            </a:pPr>
            <a:r>
              <a:rPr lang="en-US" sz="2800" smtClean="0"/>
              <a:t>                         Oxford in 1096</a:t>
            </a:r>
          </a:p>
          <a:p>
            <a:pPr>
              <a:lnSpc>
                <a:spcPct val="90000"/>
              </a:lnSpc>
              <a:buFontTx/>
              <a:buNone/>
            </a:pPr>
            <a:endParaRPr lang="en-US" sz="2800" smtClean="0"/>
          </a:p>
          <a:p>
            <a:pPr>
              <a:lnSpc>
                <a:spcPct val="90000"/>
              </a:lnSpc>
              <a:buFontTx/>
              <a:buNone/>
            </a:pPr>
            <a:r>
              <a:rPr lang="en-US" sz="2800" smtClean="0"/>
              <a:t>	Europe adds 70 universities in 500 years</a:t>
            </a:r>
          </a:p>
          <a:p>
            <a:pPr>
              <a:lnSpc>
                <a:spcPct val="90000"/>
              </a:lnSpc>
              <a:buFontTx/>
              <a:buNone/>
            </a:pPr>
            <a:r>
              <a:rPr lang="en-US" sz="2800" smtClean="0"/>
              <a:t>    i.e. 1 university/million population around 1500AD</a:t>
            </a:r>
          </a:p>
          <a:p>
            <a:pPr>
              <a:lnSpc>
                <a:spcPct val="90000"/>
              </a:lnSpc>
              <a:buFontTx/>
              <a:buNone/>
            </a:pPr>
            <a:r>
              <a:rPr lang="en-US" sz="2800" smtClean="0"/>
              <a:t>	India and China?  0</a:t>
            </a:r>
          </a:p>
        </p:txBody>
      </p:sp>
      <p:pic>
        <p:nvPicPr>
          <p:cNvPr id="29700" name="Picture 4" descr="Bologna_University_seal">
            <a:hlinkClick r:id="rId3" tooltip="Bologna University seal.jpg"/>
          </p:cNvPr>
          <p:cNvPicPr>
            <a:picLocks noChangeAspect="1" noChangeArrowheads="1"/>
          </p:cNvPicPr>
          <p:nvPr>
            <p:ph sz="quarter" idx="2"/>
          </p:nvPr>
        </p:nvPicPr>
        <p:blipFill>
          <a:blip r:embed="rId4" cstate="print"/>
          <a:srcRect/>
          <a:stretch>
            <a:fillRect/>
          </a:stretch>
        </p:blipFill>
        <p:spPr>
          <a:xfrm>
            <a:off x="6324600" y="1600200"/>
            <a:ext cx="2060575" cy="2060575"/>
          </a:xfrm>
        </p:spPr>
      </p:pic>
      <p:pic>
        <p:nvPicPr>
          <p:cNvPr id="29701" name="Picture 6" descr="200px-Oxford_University_Logo">
            <a:hlinkClick r:id="rId5" tooltip="Oxford University Logo.jpg"/>
          </p:cNvPr>
          <p:cNvPicPr>
            <a:picLocks noChangeAspect="1" noChangeArrowheads="1"/>
          </p:cNvPicPr>
          <p:nvPr>
            <p:ph sz="quarter" idx="3"/>
          </p:nvPr>
        </p:nvPicPr>
        <p:blipFill>
          <a:blip r:embed="rId6" cstate="print"/>
          <a:srcRect/>
          <a:stretch>
            <a:fillRect/>
          </a:stretch>
        </p:blipFill>
        <p:spPr>
          <a:xfrm>
            <a:off x="1066800" y="2438400"/>
            <a:ext cx="1828800" cy="1828800"/>
          </a:xfrm>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idx="4294967295"/>
          </p:nvPr>
        </p:nvSpPr>
        <p:spPr/>
        <p:txBody>
          <a:bodyPr/>
          <a:lstStyle/>
          <a:p>
            <a:r>
              <a:rPr lang="en-US" smtClean="0">
                <a:solidFill>
                  <a:srgbClr val="FFC000"/>
                </a:solidFill>
              </a:rPr>
              <a:t>India, Kerala and Scandinavia</a:t>
            </a:r>
          </a:p>
        </p:txBody>
      </p:sp>
      <p:graphicFrame>
        <p:nvGraphicFramePr>
          <p:cNvPr id="4" name="Table Placeholder 3"/>
          <p:cNvGraphicFramePr>
            <a:graphicFrameLocks noGrp="1"/>
          </p:cNvGraphicFramePr>
          <p:nvPr>
            <p:ph type="tbl" idx="4294967295"/>
          </p:nvPr>
        </p:nvGraphicFramePr>
        <p:xfrm>
          <a:off x="457200" y="2362200"/>
          <a:ext cx="8153400" cy="2103438"/>
        </p:xfrm>
        <a:graphic>
          <a:graphicData uri="http://schemas.openxmlformats.org/drawingml/2006/table">
            <a:tbl>
              <a:tblPr firstRow="1" bandRow="1">
                <a:tableStyleId>{21E4AEA4-8DFA-4A89-87EB-49C32662AFE0}</a:tableStyleId>
              </a:tblPr>
              <a:tblGrid>
                <a:gridCol w="2038350"/>
                <a:gridCol w="2038350"/>
                <a:gridCol w="2038350"/>
                <a:gridCol w="2038350"/>
              </a:tblGrid>
              <a:tr h="701146">
                <a:tc>
                  <a:txBody>
                    <a:bodyPr/>
                    <a:lstStyle/>
                    <a:p>
                      <a:endParaRPr lang="en-US" sz="1800" dirty="0"/>
                    </a:p>
                  </a:txBody>
                  <a:tcPr marT="45727" marB="45727"/>
                </a:tc>
                <a:tc>
                  <a:txBody>
                    <a:bodyPr/>
                    <a:lstStyle/>
                    <a:p>
                      <a:r>
                        <a:rPr lang="en-US" sz="1800" dirty="0" smtClean="0"/>
                        <a:t>India</a:t>
                      </a:r>
                      <a:endParaRPr lang="en-US" sz="1800" dirty="0"/>
                    </a:p>
                  </a:txBody>
                  <a:tcPr marT="45727" marB="45727"/>
                </a:tc>
                <a:tc>
                  <a:txBody>
                    <a:bodyPr/>
                    <a:lstStyle/>
                    <a:p>
                      <a:r>
                        <a:rPr lang="en-US" sz="1800" dirty="0" smtClean="0"/>
                        <a:t>Kerala</a:t>
                      </a:r>
                      <a:endParaRPr lang="en-US" sz="1800" dirty="0"/>
                    </a:p>
                  </a:txBody>
                  <a:tcPr marT="45727" marB="45727"/>
                </a:tc>
                <a:tc>
                  <a:txBody>
                    <a:bodyPr/>
                    <a:lstStyle/>
                    <a:p>
                      <a:r>
                        <a:rPr lang="en-US" sz="1800" dirty="0" smtClean="0"/>
                        <a:t>Scandinavia</a:t>
                      </a:r>
                      <a:endParaRPr lang="en-US" sz="1800" dirty="0"/>
                    </a:p>
                  </a:txBody>
                  <a:tcPr marT="45727" marB="45727"/>
                </a:tc>
              </a:tr>
              <a:tr h="701146">
                <a:tc>
                  <a:txBody>
                    <a:bodyPr/>
                    <a:lstStyle/>
                    <a:p>
                      <a:r>
                        <a:rPr lang="en-US" sz="1800" dirty="0" smtClean="0"/>
                        <a:t>Population</a:t>
                      </a:r>
                      <a:endParaRPr lang="en-US" sz="1800" dirty="0"/>
                    </a:p>
                  </a:txBody>
                  <a:tcPr marT="45727" marB="45727"/>
                </a:tc>
                <a:tc>
                  <a:txBody>
                    <a:bodyPr/>
                    <a:lstStyle/>
                    <a:p>
                      <a:r>
                        <a:rPr lang="en-US" sz="1800" dirty="0" smtClean="0"/>
                        <a:t>1238 million</a:t>
                      </a:r>
                      <a:endParaRPr lang="en-US" sz="1800" dirty="0"/>
                    </a:p>
                  </a:txBody>
                  <a:tcPr marT="45727" marB="45727"/>
                </a:tc>
                <a:tc>
                  <a:txBody>
                    <a:bodyPr/>
                    <a:lstStyle/>
                    <a:p>
                      <a:r>
                        <a:rPr lang="en-US" sz="1800" dirty="0" smtClean="0"/>
                        <a:t>33 million</a:t>
                      </a:r>
                      <a:endParaRPr lang="en-US" sz="1800" dirty="0"/>
                    </a:p>
                  </a:txBody>
                  <a:tcPr marT="45727" marB="45727"/>
                </a:tc>
                <a:tc>
                  <a:txBody>
                    <a:bodyPr/>
                    <a:lstStyle/>
                    <a:p>
                      <a:r>
                        <a:rPr lang="en-US" sz="1800" dirty="0" smtClean="0"/>
                        <a:t>26 million</a:t>
                      </a:r>
                      <a:endParaRPr lang="en-US" sz="1800" dirty="0"/>
                    </a:p>
                  </a:txBody>
                  <a:tcPr marT="45727" marB="45727"/>
                </a:tc>
              </a:tr>
              <a:tr h="701146">
                <a:tc>
                  <a:txBody>
                    <a:bodyPr/>
                    <a:lstStyle/>
                    <a:p>
                      <a:r>
                        <a:rPr lang="en-US" sz="1800" dirty="0" smtClean="0"/>
                        <a:t>No of </a:t>
                      </a:r>
                      <a:r>
                        <a:rPr lang="en-US" sz="1800" dirty="0" err="1" smtClean="0"/>
                        <a:t>Univ</a:t>
                      </a:r>
                      <a:r>
                        <a:rPr lang="en-US" sz="1800" dirty="0" smtClean="0"/>
                        <a:t> </a:t>
                      </a:r>
                    </a:p>
                    <a:p>
                      <a:r>
                        <a:rPr lang="en-US" sz="1800" dirty="0" smtClean="0"/>
                        <a:t>in ARWU Top 500</a:t>
                      </a:r>
                      <a:endParaRPr lang="en-US" sz="1800" dirty="0"/>
                    </a:p>
                  </a:txBody>
                  <a:tcPr marT="45727" marB="45727"/>
                </a:tc>
                <a:tc>
                  <a:txBody>
                    <a:bodyPr/>
                    <a:lstStyle/>
                    <a:p>
                      <a:r>
                        <a:rPr lang="en-US" sz="1800" dirty="0" smtClean="0"/>
                        <a:t>1</a:t>
                      </a:r>
                      <a:endParaRPr lang="en-US" sz="1800" dirty="0"/>
                    </a:p>
                  </a:txBody>
                  <a:tcPr marT="45727" marB="45727"/>
                </a:tc>
                <a:tc>
                  <a:txBody>
                    <a:bodyPr/>
                    <a:lstStyle/>
                    <a:p>
                      <a:r>
                        <a:rPr lang="en-US" sz="1800" dirty="0" smtClean="0"/>
                        <a:t>0</a:t>
                      </a:r>
                      <a:endParaRPr lang="en-US" sz="1800" dirty="0"/>
                    </a:p>
                  </a:txBody>
                  <a:tcPr marT="45727" marB="45727"/>
                </a:tc>
                <a:tc>
                  <a:txBody>
                    <a:bodyPr/>
                    <a:lstStyle/>
                    <a:p>
                      <a:r>
                        <a:rPr lang="en-US" sz="1800" dirty="0" smtClean="0"/>
                        <a:t>24</a:t>
                      </a:r>
                      <a:endParaRPr lang="en-US" sz="1800" dirty="0"/>
                    </a:p>
                  </a:txBody>
                  <a:tcPr marT="45727" marB="45727"/>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438400" y="304800"/>
            <a:ext cx="3810000" cy="715963"/>
          </a:xfrm>
        </p:spPr>
        <p:txBody>
          <a:bodyPr/>
          <a:lstStyle/>
          <a:p>
            <a:pPr eaLnBrk="1" hangingPunct="1"/>
            <a:r>
              <a:rPr lang="en-US" sz="4000" smtClean="0">
                <a:solidFill>
                  <a:schemeClr val="folHlink"/>
                </a:solidFill>
              </a:rPr>
              <a:t>GERD?</a:t>
            </a:r>
          </a:p>
        </p:txBody>
      </p:sp>
      <p:sp>
        <p:nvSpPr>
          <p:cNvPr id="5123" name="Rectangle 3"/>
          <p:cNvSpPr>
            <a:spLocks noGrp="1" noChangeArrowheads="1"/>
          </p:cNvSpPr>
          <p:nvPr>
            <p:ph type="body" idx="1"/>
          </p:nvPr>
        </p:nvSpPr>
        <p:spPr>
          <a:xfrm>
            <a:off x="457200" y="1219200"/>
            <a:ext cx="8305800" cy="5334000"/>
          </a:xfrm>
        </p:spPr>
        <p:txBody>
          <a:bodyPr/>
          <a:lstStyle/>
          <a:p>
            <a:pPr eaLnBrk="1" hangingPunct="1">
              <a:lnSpc>
                <a:spcPct val="80000"/>
              </a:lnSpc>
              <a:buFontTx/>
              <a:buNone/>
            </a:pPr>
            <a:r>
              <a:rPr lang="en-US" sz="2000" smtClean="0"/>
              <a:t>	</a:t>
            </a:r>
          </a:p>
          <a:p>
            <a:pPr eaLnBrk="1" hangingPunct="1">
              <a:lnSpc>
                <a:spcPct val="80000"/>
              </a:lnSpc>
              <a:buFontTx/>
              <a:buNone/>
            </a:pPr>
            <a:r>
              <a:rPr lang="en-US" sz="2000" smtClean="0"/>
              <a:t>	</a:t>
            </a:r>
            <a:r>
              <a:rPr lang="en-US" sz="2400" smtClean="0"/>
              <a:t>J. D. Bernal was the first to perform a measurement of science in a Western country.  In </a:t>
            </a:r>
            <a:r>
              <a:rPr lang="en-US" sz="2400" i="1" smtClean="0"/>
              <a:t>The Social Function of Science </a:t>
            </a:r>
            <a:r>
              <a:rPr lang="en-US" sz="2400" smtClean="0"/>
              <a:t>(1939), Bernal estimated the money devoted to science in the United Kingdom using existing sources of data: government budgets, industrial data</a:t>
            </a:r>
          </a:p>
          <a:p>
            <a:pPr eaLnBrk="1" hangingPunct="1">
              <a:lnSpc>
                <a:spcPct val="80000"/>
              </a:lnSpc>
              <a:buFontTx/>
              <a:buNone/>
            </a:pPr>
            <a:r>
              <a:rPr lang="en-US" sz="2400" smtClean="0"/>
              <a:t>	(from the Association of Scientific Workers) and University Grants Committee reports. He was also the first to suggest a type of measurement that became the main indicator of science and technology: Gross Expenditures on Research and Development (GERD) as a percentage of GDP. </a:t>
            </a:r>
          </a:p>
          <a:p>
            <a:pPr eaLnBrk="1" hangingPunct="1">
              <a:lnSpc>
                <a:spcPct val="80000"/>
              </a:lnSpc>
              <a:buFontTx/>
              <a:buNone/>
            </a:pPr>
            <a:r>
              <a:rPr lang="en-US" sz="2400" smtClean="0"/>
              <a:t>	He compared the UK’s performance (0.1%) with that of the United States (0.6%) and USSR (0.8%) and suggested that Britain should devote (0.5-1.0%)  of its national income to research.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1447800" y="914400"/>
          <a:ext cx="6324600" cy="5313363"/>
        </p:xfrm>
        <a:graphic>
          <a:graphicData uri="http://schemas.openxmlformats.org/drawingml/2006/table">
            <a:tbl>
              <a:tblPr/>
              <a:tblGrid>
                <a:gridCol w="2104399"/>
                <a:gridCol w="1596833"/>
                <a:gridCol w="1528398"/>
                <a:gridCol w="1094971"/>
              </a:tblGrid>
              <a:tr h="436884">
                <a:tc gridSpan="4">
                  <a:txBody>
                    <a:bodyPr/>
                    <a:lstStyle/>
                    <a:p>
                      <a:pPr algn="ctr" fontAlgn="ctr"/>
                      <a:r>
                        <a:rPr lang="en-US" sz="2800" b="0" i="0" u="none" strike="noStrike" dirty="0">
                          <a:latin typeface="Arial"/>
                        </a:rPr>
                        <a:t>Universities per million of population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487648">
                <a:tc>
                  <a:txBody>
                    <a:bodyPr/>
                    <a:lstStyle/>
                    <a:p>
                      <a:pPr algn="l" fontAlgn="b"/>
                      <a:r>
                        <a:rPr lang="en-US" sz="1600" b="1" i="0" u="none" strike="noStrike" dirty="0">
                          <a:latin typeface="Arial"/>
                        </a:rPr>
                        <a:t>Division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1" i="0" u="none" strike="noStrike">
                          <a:latin typeface="Arial"/>
                        </a:rPr>
                        <a:t>Population 2001 Census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1" i="0" u="none" strike="noStrike">
                          <a:latin typeface="Arial"/>
                        </a:rPr>
                        <a:t>Universities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1" i="0" u="none" strike="noStrike">
                          <a:latin typeface="Arial"/>
                        </a:rPr>
                        <a:t>Uni/M of Pop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824">
                <a:tc>
                  <a:txBody>
                    <a:bodyPr/>
                    <a:lstStyle/>
                    <a:p>
                      <a:pPr algn="l" fontAlgn="b"/>
                      <a:r>
                        <a:rPr lang="en-US" sz="1600" b="0" i="0" u="none" strike="noStrike" dirty="0">
                          <a:latin typeface="Arial"/>
                        </a:rPr>
                        <a:t>Delhi (UT)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latin typeface="Arial"/>
                        </a:rPr>
                        <a:t>13,850,507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latin typeface="Arial"/>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latin typeface="Arial"/>
                        </a:rPr>
                        <a:t>1.23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824">
                <a:tc>
                  <a:txBody>
                    <a:bodyPr/>
                    <a:lstStyle/>
                    <a:p>
                      <a:pPr algn="l" fontAlgn="b"/>
                      <a:r>
                        <a:rPr lang="en-US" sz="1600" b="0" i="0" u="none" strike="noStrike" dirty="0">
                          <a:latin typeface="Arial"/>
                        </a:rPr>
                        <a:t>Himachal Pradesh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latin typeface="Arial"/>
                        </a:rPr>
                        <a:t>6,077,900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latin typeface="Arial"/>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latin typeface="Arial"/>
                        </a:rPr>
                        <a:t>1.15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824">
                <a:tc>
                  <a:txBody>
                    <a:bodyPr/>
                    <a:lstStyle/>
                    <a:p>
                      <a:pPr algn="l" fontAlgn="b"/>
                      <a:r>
                        <a:rPr lang="en-US" sz="1600" b="0" i="0" u="none" strike="noStrike" dirty="0" err="1">
                          <a:latin typeface="Arial"/>
                        </a:rPr>
                        <a:t>Uttarakhand</a:t>
                      </a:r>
                      <a:endParaRPr lang="en-US" sz="1600" b="0" i="0" u="none" strike="noStrike" dirty="0">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latin typeface="Arial"/>
                        </a:rPr>
                        <a:t>8,489,349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latin typeface="Arial"/>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latin typeface="Arial"/>
                        </a:rPr>
                        <a:t>1.06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824">
                <a:tc>
                  <a:txBody>
                    <a:bodyPr/>
                    <a:lstStyle/>
                    <a:p>
                      <a:pPr algn="l" fontAlgn="b"/>
                      <a:r>
                        <a:rPr lang="en-US" sz="1600" b="0" i="0" u="none" strike="noStrike">
                          <a:latin typeface="Arial"/>
                        </a:rPr>
                        <a:t>Jammu &amp; Kashmir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latin typeface="Arial"/>
                        </a:rPr>
                        <a:t>10,143,700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latin typeface="Arial"/>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latin typeface="Arial"/>
                        </a:rPr>
                        <a:t>0.89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824">
                <a:tc>
                  <a:txBody>
                    <a:bodyPr/>
                    <a:lstStyle/>
                    <a:p>
                      <a:pPr algn="l" fontAlgn="b"/>
                      <a:r>
                        <a:rPr lang="en-US" sz="1600" b="0" i="0" u="none" strike="noStrike">
                          <a:latin typeface="Arial"/>
                        </a:rPr>
                        <a:t>Tamil Nadu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latin typeface="Arial"/>
                        </a:rPr>
                        <a:t>62,405,679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latin typeface="Arial"/>
                        </a:rPr>
                        <a:t>41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latin typeface="Arial"/>
                        </a:rPr>
                        <a:t>0.66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824">
                <a:tc>
                  <a:txBody>
                    <a:bodyPr/>
                    <a:lstStyle/>
                    <a:p>
                      <a:pPr algn="l" fontAlgn="b"/>
                      <a:r>
                        <a:rPr lang="en-US" sz="1600" b="0" i="0" u="none" strike="noStrike">
                          <a:latin typeface="Arial"/>
                        </a:rPr>
                        <a:t>Karnataka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latin typeface="Arial"/>
                        </a:rPr>
                        <a:t>52,850,562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latin typeface="Arial"/>
                        </a:rPr>
                        <a:t>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latin typeface="Arial"/>
                        </a:rPr>
                        <a:t>0.51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824">
                <a:tc>
                  <a:txBody>
                    <a:bodyPr/>
                    <a:lstStyle/>
                    <a:p>
                      <a:pPr algn="l" fontAlgn="b"/>
                      <a:r>
                        <a:rPr lang="en-US" sz="1600" b="0" i="0" u="none" strike="noStrike">
                          <a:latin typeface="Arial"/>
                        </a:rPr>
                        <a:t>Rajasthan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latin typeface="Arial"/>
                        </a:rPr>
                        <a:t>56,507,188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latin typeface="Arial"/>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latin typeface="Arial"/>
                        </a:rPr>
                        <a:t>0.44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824">
                <a:tc>
                  <a:txBody>
                    <a:bodyPr/>
                    <a:lstStyle/>
                    <a:p>
                      <a:pPr algn="l" fontAlgn="b"/>
                      <a:r>
                        <a:rPr lang="en-US" sz="1600" b="0" i="0" u="none" strike="noStrike">
                          <a:latin typeface="Arial"/>
                        </a:rPr>
                        <a:t>Maharashtra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latin typeface="Arial"/>
                        </a:rPr>
                        <a:t>96,878,627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latin typeface="Arial"/>
                        </a:rPr>
                        <a:t>42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latin typeface="Arial"/>
                        </a:rPr>
                        <a:t>0.43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824">
                <a:tc>
                  <a:txBody>
                    <a:bodyPr/>
                    <a:lstStyle/>
                    <a:p>
                      <a:pPr algn="l" fontAlgn="b"/>
                      <a:r>
                        <a:rPr lang="en-US" sz="1600" b="0" i="0" u="none" strike="noStrike">
                          <a:latin typeface="Arial"/>
                        </a:rPr>
                        <a:t>Haryana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latin typeface="Arial"/>
                        </a:rPr>
                        <a:t>21,144,564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latin typeface="Arial"/>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latin typeface="Arial"/>
                        </a:rPr>
                        <a:t>0.43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824">
                <a:tc>
                  <a:txBody>
                    <a:bodyPr/>
                    <a:lstStyle/>
                    <a:p>
                      <a:pPr algn="l" fontAlgn="b"/>
                      <a:r>
                        <a:rPr lang="en-US" sz="1600" b="0" i="0" u="none" strike="noStrike">
                          <a:latin typeface="Arial"/>
                        </a:rPr>
                        <a:t>Punjab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latin typeface="Arial"/>
                        </a:rPr>
                        <a:t>24,358,999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latin typeface="Arial"/>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latin typeface="Arial"/>
                        </a:rPr>
                        <a:t>0.41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824">
                <a:tc>
                  <a:txBody>
                    <a:bodyPr/>
                    <a:lstStyle/>
                    <a:p>
                      <a:pPr algn="l" fontAlgn="b"/>
                      <a:r>
                        <a:rPr lang="en-US" sz="1600" b="0" i="0" u="none" strike="noStrike">
                          <a:latin typeface="Arial"/>
                        </a:rPr>
                        <a:t>Orissa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latin typeface="Arial"/>
                        </a:rPr>
                        <a:t>36,804,660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latin typeface="Arial"/>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latin typeface="Arial"/>
                        </a:rPr>
                        <a:t>0.41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824">
                <a:tc>
                  <a:txBody>
                    <a:bodyPr/>
                    <a:lstStyle/>
                    <a:p>
                      <a:pPr algn="l" fontAlgn="b"/>
                      <a:r>
                        <a:rPr lang="en-US" sz="1600" b="0" i="0" u="none" strike="noStrike">
                          <a:latin typeface="Arial"/>
                        </a:rPr>
                        <a:t>Madhya Pradesh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latin typeface="Arial"/>
                        </a:rPr>
                        <a:t>60,348,023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latin typeface="Arial"/>
                        </a:rPr>
                        <a:t>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latin typeface="Arial"/>
                        </a:rPr>
                        <a:t>0.35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824">
                <a:tc>
                  <a:txBody>
                    <a:bodyPr/>
                    <a:lstStyle/>
                    <a:p>
                      <a:pPr algn="l" fontAlgn="b"/>
                      <a:r>
                        <a:rPr lang="en-US" sz="1600" b="0" i="0" u="none" strike="noStrike">
                          <a:latin typeface="Arial"/>
                        </a:rPr>
                        <a:t>Andhra Pradesh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latin typeface="Arial"/>
                        </a:rPr>
                        <a:t>76,210,007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latin typeface="Arial"/>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latin typeface="Arial"/>
                        </a:rPr>
                        <a:t>0.33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824">
                <a:tc>
                  <a:txBody>
                    <a:bodyPr/>
                    <a:lstStyle/>
                    <a:p>
                      <a:pPr algn="l" fontAlgn="b"/>
                      <a:r>
                        <a:rPr lang="en-US" sz="1600" b="0" i="0" u="none" strike="noStrike">
                          <a:latin typeface="Arial"/>
                        </a:rPr>
                        <a:t>West Bengal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latin typeface="Arial"/>
                        </a:rPr>
                        <a:t>80,176,197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latin typeface="Arial"/>
                        </a:rPr>
                        <a:t>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latin typeface="Arial"/>
                        </a:rPr>
                        <a:t>0.32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824">
                <a:tc>
                  <a:txBody>
                    <a:bodyPr/>
                    <a:lstStyle/>
                    <a:p>
                      <a:pPr algn="l" fontAlgn="b"/>
                      <a:r>
                        <a:rPr lang="en-US" sz="1600" b="0" i="0" u="none" strike="noStrike">
                          <a:latin typeface="Arial"/>
                        </a:rPr>
                        <a:t>Kerala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600" b="0" i="0" u="none" strike="noStrike">
                          <a:latin typeface="Arial"/>
                        </a:rPr>
                        <a:t>31,841,374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600" b="0" i="0" u="none" strike="noStrike">
                          <a:latin typeface="Arial"/>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600" b="0" i="0" u="none" strike="noStrike" dirty="0">
                          <a:latin typeface="Arial"/>
                        </a:rPr>
                        <a:t>0.28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243824">
                <a:tc>
                  <a:txBody>
                    <a:bodyPr/>
                    <a:lstStyle/>
                    <a:p>
                      <a:pPr algn="l" fontAlgn="b"/>
                      <a:r>
                        <a:rPr lang="en-US" sz="1600" b="0" i="0" u="none" strike="noStrike">
                          <a:latin typeface="Arial"/>
                        </a:rPr>
                        <a:t>Assam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latin typeface="Arial"/>
                        </a:rPr>
                        <a:t>26,655,528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latin typeface="Arial"/>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latin typeface="Arial"/>
                        </a:rPr>
                        <a:t>0.26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824">
                <a:tc>
                  <a:txBody>
                    <a:bodyPr/>
                    <a:lstStyle/>
                    <a:p>
                      <a:pPr algn="l" fontAlgn="b"/>
                      <a:r>
                        <a:rPr lang="en-US" sz="1600" b="0" i="0" u="none" strike="noStrike">
                          <a:latin typeface="Arial"/>
                        </a:rPr>
                        <a:t>Uttar Pradesh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latin typeface="Arial"/>
                        </a:rPr>
                        <a:t>166,197,921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latin typeface="Arial"/>
                        </a:rPr>
                        <a:t>41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latin typeface="Arial"/>
                        </a:rPr>
                        <a:t>0.25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824">
                <a:tc>
                  <a:txBody>
                    <a:bodyPr/>
                    <a:lstStyle/>
                    <a:p>
                      <a:pPr algn="l" fontAlgn="b"/>
                      <a:r>
                        <a:rPr lang="en-US" sz="1600" b="1" i="0" u="none" strike="noStrike">
                          <a:latin typeface="Arial"/>
                        </a:rPr>
                        <a:t>All India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1" i="0" u="none" strike="noStrike">
                          <a:latin typeface="Arial"/>
                        </a:rPr>
                        <a:t>830,940,785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1" i="0" u="none" strike="noStrike">
                          <a:latin typeface="Arial"/>
                        </a:rPr>
                        <a:t>340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latin typeface="Arial"/>
                        </a:rPr>
                        <a:t>0.41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
          <p:cNvSpPr>
            <a:spLocks noChangeArrowheads="1"/>
          </p:cNvSpPr>
          <p:nvPr/>
        </p:nvSpPr>
        <p:spPr bwMode="auto">
          <a:xfrm>
            <a:off x="1066800" y="304800"/>
            <a:ext cx="6934200" cy="425450"/>
          </a:xfrm>
          <a:prstGeom prst="rect">
            <a:avLst/>
          </a:prstGeom>
          <a:noFill/>
          <a:ln w="9525">
            <a:noFill/>
            <a:miter lim="800000"/>
            <a:headEnd/>
            <a:tailEnd/>
          </a:ln>
        </p:spPr>
        <p:txBody>
          <a:bodyPr>
            <a:spAutoFit/>
          </a:bodyPr>
          <a:lstStyle/>
          <a:p>
            <a:pPr algn="ctr"/>
            <a:r>
              <a:rPr lang="en-IN" sz="2400" b="1">
                <a:solidFill>
                  <a:srgbClr val="FFC000"/>
                </a:solidFill>
              </a:rPr>
              <a:t>Scimago Institutions Rankings (SIR 2014)</a:t>
            </a:r>
            <a:endParaRPr lang="en-IN" sz="2400">
              <a:solidFill>
                <a:srgbClr val="FFC000"/>
              </a:solidFill>
            </a:endParaRPr>
          </a:p>
        </p:txBody>
      </p:sp>
      <p:sp>
        <p:nvSpPr>
          <p:cNvPr id="32771" name="Rectangle 2"/>
          <p:cNvSpPr>
            <a:spLocks noChangeArrowheads="1"/>
          </p:cNvSpPr>
          <p:nvPr/>
        </p:nvSpPr>
        <p:spPr bwMode="auto">
          <a:xfrm>
            <a:off x="609600" y="990600"/>
            <a:ext cx="7924800" cy="5324475"/>
          </a:xfrm>
          <a:prstGeom prst="rect">
            <a:avLst/>
          </a:prstGeom>
          <a:noFill/>
          <a:ln w="9525">
            <a:noFill/>
            <a:miter lim="800000"/>
            <a:headEnd/>
            <a:tailEnd/>
          </a:ln>
        </p:spPr>
        <p:txBody>
          <a:bodyPr>
            <a:spAutoFit/>
          </a:bodyPr>
          <a:lstStyle/>
          <a:p>
            <a:r>
              <a:rPr lang="en-IN" sz="2000"/>
              <a:t>Two output dimensions, quantity and quality. </a:t>
            </a:r>
          </a:p>
          <a:p>
            <a:endParaRPr lang="en-IN" sz="2000"/>
          </a:p>
          <a:p>
            <a:r>
              <a:rPr lang="en-IN" sz="2000"/>
              <a:t>The quantity or size dimension is given simply by the number of articles  published during the five-year window, normalized on the 0-100 scale. We indicate this normalized quantity indicator by Output  </a:t>
            </a:r>
            <a:r>
              <a:rPr lang="en-IN" sz="2000" i="1"/>
              <a:t>O</a:t>
            </a:r>
            <a:r>
              <a:rPr lang="en-IN" sz="2000"/>
              <a:t>. For this entire cycle from 2009 to 2014, the Centre National de la Recherche Scientifique (CNRS) of France was listed as the top ranking institution in the world with the score of 100. </a:t>
            </a:r>
          </a:p>
          <a:p>
            <a:endParaRPr lang="en-IN" sz="2000"/>
          </a:p>
          <a:p>
            <a:r>
              <a:rPr lang="en-IN" sz="2000"/>
              <a:t>The second dimension is quality. SIR gives several field-normalized size-independent indicators which are in varying ways proxies for this but we shall restrict attention to only one – Excellence Rate, which is the proportion (in %) of an institution’s scientific output that is included into the set of the 10% of the most cited papers in their respective scientific fields and is a measure of high quality output of research institutions. Again, for each year, these values are normalized so that the highest ranking performer has a score of 100. We indicate this normalized quality indicator by q.</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
          <p:cNvSpPr>
            <a:spLocks noChangeArrowheads="1"/>
          </p:cNvSpPr>
          <p:nvPr/>
        </p:nvSpPr>
        <p:spPr bwMode="auto">
          <a:xfrm>
            <a:off x="1239838" y="1447800"/>
            <a:ext cx="7239000" cy="4229100"/>
          </a:xfrm>
          <a:prstGeom prst="rect">
            <a:avLst/>
          </a:prstGeom>
          <a:noFill/>
          <a:ln w="9525">
            <a:noFill/>
            <a:miter lim="800000"/>
            <a:headEnd/>
            <a:tailEnd/>
          </a:ln>
        </p:spPr>
        <p:txBody>
          <a:bodyPr>
            <a:spAutoFit/>
          </a:bodyPr>
          <a:lstStyle/>
          <a:p>
            <a:r>
              <a:rPr lang="en-IN" sz="2400"/>
              <a:t>One size-dependent input indicator, the Scientific talent pool (STP) which is the total number of authors from an institution in the total publication output of that institution during a particular period of time as a meaningful measure of the input into research activities. </a:t>
            </a:r>
          </a:p>
          <a:p>
            <a:endParaRPr lang="en-IN" sz="2400"/>
          </a:p>
          <a:p>
            <a:r>
              <a:rPr lang="en-IN" sz="2400"/>
              <a:t>This is also normalized in the same manner as above and again for the period from 2009 to 2014, CNRS of France was listed as the largest institution in the world with the score of 100.We indicate this normalized input indicator by STP.</a:t>
            </a:r>
          </a:p>
        </p:txBody>
      </p:sp>
      <p:sp>
        <p:nvSpPr>
          <p:cNvPr id="33795" name="Rectangle 2"/>
          <p:cNvSpPr>
            <a:spLocks noChangeArrowheads="1"/>
          </p:cNvSpPr>
          <p:nvPr/>
        </p:nvSpPr>
        <p:spPr bwMode="auto">
          <a:xfrm>
            <a:off x="1066800" y="304800"/>
            <a:ext cx="6934200" cy="425450"/>
          </a:xfrm>
          <a:prstGeom prst="rect">
            <a:avLst/>
          </a:prstGeom>
          <a:noFill/>
          <a:ln w="9525">
            <a:noFill/>
            <a:miter lim="800000"/>
            <a:headEnd/>
            <a:tailEnd/>
          </a:ln>
        </p:spPr>
        <p:txBody>
          <a:bodyPr>
            <a:spAutoFit/>
          </a:bodyPr>
          <a:lstStyle/>
          <a:p>
            <a:pPr algn="ctr"/>
            <a:r>
              <a:rPr lang="en-IN" sz="2400" b="1">
                <a:solidFill>
                  <a:srgbClr val="FFC000"/>
                </a:solidFill>
              </a:rPr>
              <a:t>Scimago Institutions Rankings (SIR 2014)</a:t>
            </a:r>
            <a:endParaRPr lang="en-IN" sz="2400">
              <a:solidFill>
                <a:srgbClr val="FFC000"/>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
          <p:cNvSpPr>
            <a:spLocks noChangeArrowheads="1"/>
          </p:cNvSpPr>
          <p:nvPr/>
        </p:nvSpPr>
        <p:spPr bwMode="auto">
          <a:xfrm>
            <a:off x="533400" y="685800"/>
            <a:ext cx="8382000" cy="5557838"/>
          </a:xfrm>
          <a:prstGeom prst="rect">
            <a:avLst/>
          </a:prstGeom>
          <a:noFill/>
          <a:ln w="9525">
            <a:noFill/>
            <a:miter lim="800000"/>
            <a:headEnd/>
            <a:tailEnd/>
          </a:ln>
        </p:spPr>
        <p:txBody>
          <a:bodyPr>
            <a:spAutoFit/>
          </a:bodyPr>
          <a:lstStyle/>
          <a:p>
            <a:r>
              <a:rPr lang="en-IN" sz="2400"/>
              <a:t>For a single-valued composite outcome indicator, we computed the second-order indicator called the exergy term from the quantity and quality indicators, </a:t>
            </a:r>
          </a:p>
          <a:p>
            <a:pPr algn="ctr"/>
            <a:r>
              <a:rPr lang="en-IN" sz="2400" i="1">
                <a:solidFill>
                  <a:srgbClr val="FF0000"/>
                </a:solidFill>
              </a:rPr>
              <a:t>X =   q</a:t>
            </a:r>
            <a:r>
              <a:rPr lang="en-IN" sz="2400" i="1" baseline="30000">
                <a:solidFill>
                  <a:srgbClr val="FF0000"/>
                </a:solidFill>
              </a:rPr>
              <a:t>2</a:t>
            </a:r>
            <a:r>
              <a:rPr lang="en-IN" sz="2400" i="1">
                <a:solidFill>
                  <a:srgbClr val="FF0000"/>
                </a:solidFill>
              </a:rPr>
              <a:t>O</a:t>
            </a:r>
            <a:r>
              <a:rPr lang="en-IN" sz="2400">
                <a:solidFill>
                  <a:srgbClr val="FF0000"/>
                </a:solidFill>
              </a:rPr>
              <a:t>. </a:t>
            </a:r>
          </a:p>
          <a:p>
            <a:endParaRPr lang="en-IN" sz="2400"/>
          </a:p>
          <a:p>
            <a:r>
              <a:rPr lang="en-IN" sz="2400"/>
              <a:t>Productivity is then computed as  </a:t>
            </a:r>
          </a:p>
          <a:p>
            <a:pPr algn="ctr"/>
            <a:r>
              <a:rPr lang="en-IN" sz="2400" i="1">
                <a:solidFill>
                  <a:srgbClr val="FF0000"/>
                </a:solidFill>
              </a:rPr>
              <a:t>X</a:t>
            </a:r>
            <a:r>
              <a:rPr lang="en-IN" sz="2400" i="1" baseline="30000">
                <a:solidFill>
                  <a:srgbClr val="FF0000"/>
                </a:solidFill>
              </a:rPr>
              <a:t>2</a:t>
            </a:r>
            <a:r>
              <a:rPr lang="en-IN" sz="2400" i="1">
                <a:solidFill>
                  <a:srgbClr val="FF0000"/>
                </a:solidFill>
              </a:rPr>
              <a:t>/STP</a:t>
            </a:r>
            <a:r>
              <a:rPr lang="en-IN" sz="2400">
                <a:solidFill>
                  <a:srgbClr val="FF0000"/>
                </a:solidFill>
              </a:rPr>
              <a:t> </a:t>
            </a:r>
          </a:p>
          <a:p>
            <a:r>
              <a:rPr lang="en-IN" sz="2400"/>
              <a:t>and this becomes a plausible performance indicator. </a:t>
            </a:r>
          </a:p>
          <a:p>
            <a:r>
              <a:rPr lang="en-IN" sz="2400"/>
              <a:t> </a:t>
            </a:r>
          </a:p>
          <a:p>
            <a:r>
              <a:rPr lang="en-IN" sz="2400"/>
              <a:t>Input – </a:t>
            </a:r>
            <a:r>
              <a:rPr lang="en-IN" sz="2400" i="1">
                <a:solidFill>
                  <a:srgbClr val="FF0000"/>
                </a:solidFill>
              </a:rPr>
              <a:t>STP</a:t>
            </a:r>
            <a:endParaRPr lang="en-IN" sz="2400">
              <a:solidFill>
                <a:srgbClr val="FF0000"/>
              </a:solidFill>
            </a:endParaRPr>
          </a:p>
          <a:p>
            <a:r>
              <a:rPr lang="en-IN" sz="2400"/>
              <a:t>Output – </a:t>
            </a:r>
            <a:r>
              <a:rPr lang="en-IN" sz="2400" i="1">
                <a:solidFill>
                  <a:srgbClr val="FF0000"/>
                </a:solidFill>
              </a:rPr>
              <a:t>O</a:t>
            </a:r>
            <a:r>
              <a:rPr lang="en-IN" sz="2400"/>
              <a:t> </a:t>
            </a:r>
          </a:p>
          <a:p>
            <a:r>
              <a:rPr lang="en-IN" sz="2400"/>
              <a:t>Excellence- </a:t>
            </a:r>
            <a:r>
              <a:rPr lang="en-IN" sz="2400">
                <a:solidFill>
                  <a:srgbClr val="FF0000"/>
                </a:solidFill>
              </a:rPr>
              <a:t>Exc</a:t>
            </a:r>
            <a:r>
              <a:rPr lang="en-IN" sz="2400"/>
              <a:t> = </a:t>
            </a:r>
            <a:r>
              <a:rPr lang="en-IN" sz="2400" i="1">
                <a:solidFill>
                  <a:srgbClr val="FF0000"/>
                </a:solidFill>
              </a:rPr>
              <a:t>q</a:t>
            </a:r>
            <a:endParaRPr lang="en-IN" sz="2400">
              <a:solidFill>
                <a:srgbClr val="FF0000"/>
              </a:solidFill>
            </a:endParaRPr>
          </a:p>
          <a:p>
            <a:r>
              <a:rPr lang="en-IN" sz="2400"/>
              <a:t>Outcome – </a:t>
            </a:r>
            <a:r>
              <a:rPr lang="en-IN" sz="2400" i="1">
                <a:solidFill>
                  <a:srgbClr val="FF0000"/>
                </a:solidFill>
              </a:rPr>
              <a:t>X =   q</a:t>
            </a:r>
            <a:r>
              <a:rPr lang="en-IN" sz="2400" i="1" baseline="30000">
                <a:solidFill>
                  <a:srgbClr val="FF0000"/>
                </a:solidFill>
              </a:rPr>
              <a:t>2</a:t>
            </a:r>
            <a:r>
              <a:rPr lang="en-IN" sz="2400" i="1">
                <a:solidFill>
                  <a:srgbClr val="FF0000"/>
                </a:solidFill>
              </a:rPr>
              <a:t>O</a:t>
            </a:r>
            <a:r>
              <a:rPr lang="en-IN" sz="2400">
                <a:solidFill>
                  <a:srgbClr val="FF0000"/>
                </a:solidFill>
              </a:rPr>
              <a:t> </a:t>
            </a:r>
          </a:p>
          <a:p>
            <a:r>
              <a:rPr lang="en-IN" sz="2400"/>
              <a:t>Productivity – </a:t>
            </a:r>
            <a:r>
              <a:rPr lang="en-IN" sz="2400" i="1">
                <a:solidFill>
                  <a:srgbClr val="FF0000"/>
                </a:solidFill>
              </a:rPr>
              <a:t>X/STP</a:t>
            </a:r>
            <a:r>
              <a:rPr lang="en-IN" sz="2400">
                <a:solidFill>
                  <a:srgbClr val="FF0000"/>
                </a:solidFill>
              </a:rPr>
              <a:t>.</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
          <p:cNvSpPr>
            <a:spLocks noChangeArrowheads="1"/>
          </p:cNvSpPr>
          <p:nvPr/>
        </p:nvSpPr>
        <p:spPr bwMode="auto">
          <a:xfrm>
            <a:off x="457200" y="304800"/>
            <a:ext cx="8382000" cy="1089025"/>
          </a:xfrm>
          <a:prstGeom prst="rect">
            <a:avLst/>
          </a:prstGeom>
          <a:noFill/>
          <a:ln w="9525">
            <a:noFill/>
            <a:miter lim="800000"/>
            <a:headEnd/>
            <a:tailEnd/>
          </a:ln>
        </p:spPr>
        <p:txBody>
          <a:bodyPr>
            <a:spAutoFit/>
          </a:bodyPr>
          <a:lstStyle/>
          <a:p>
            <a:r>
              <a:rPr lang="en-IN" sz="2400">
                <a:solidFill>
                  <a:srgbClr val="FFC000"/>
                </a:solidFill>
              </a:rPr>
              <a:t>The ranking of the seven HEIs from Kerala out of the 156 from India from SIR 2014 using the second-order outcome indicator  X. </a:t>
            </a:r>
          </a:p>
        </p:txBody>
      </p:sp>
      <p:graphicFrame>
        <p:nvGraphicFramePr>
          <p:cNvPr id="4" name="Table 3"/>
          <p:cNvGraphicFramePr>
            <a:graphicFrameLocks noGrp="1"/>
          </p:cNvGraphicFramePr>
          <p:nvPr/>
        </p:nvGraphicFramePr>
        <p:xfrm>
          <a:off x="1143000" y="1828800"/>
          <a:ext cx="6705600" cy="4257675"/>
        </p:xfrm>
        <a:graphic>
          <a:graphicData uri="http://schemas.openxmlformats.org/drawingml/2006/table">
            <a:tbl>
              <a:tblPr firstRow="1" firstCol="1" bandRow="1"/>
              <a:tblGrid>
                <a:gridCol w="695865"/>
                <a:gridCol w="4997569"/>
                <a:gridCol w="1012166"/>
              </a:tblGrid>
              <a:tr h="769471">
                <a:tc>
                  <a:txBody>
                    <a:bodyPr/>
                    <a:lstStyle/>
                    <a:p>
                      <a:pPr>
                        <a:lnSpc>
                          <a:spcPct val="115000"/>
                        </a:lnSpc>
                        <a:spcAft>
                          <a:spcPts val="0"/>
                        </a:spcAft>
                      </a:pPr>
                      <a:r>
                        <a:rPr lang="en-IN" sz="1600" dirty="0">
                          <a:solidFill>
                            <a:srgbClr val="000000"/>
                          </a:solidFill>
                          <a:effectLst/>
                          <a:latin typeface="Times New Roman"/>
                          <a:ea typeface="Calibri"/>
                          <a:cs typeface="Times New Roman"/>
                        </a:rPr>
                        <a:t/>
                      </a:r>
                      <a:br>
                        <a:rPr lang="en-IN" sz="1600" dirty="0">
                          <a:solidFill>
                            <a:srgbClr val="000000"/>
                          </a:solidFill>
                          <a:effectLst/>
                          <a:latin typeface="Times New Roman"/>
                          <a:ea typeface="Calibri"/>
                          <a:cs typeface="Times New Roman"/>
                        </a:rPr>
                      </a:br>
                      <a:r>
                        <a:rPr lang="en-IN" sz="1600" b="1" dirty="0">
                          <a:solidFill>
                            <a:srgbClr val="000000"/>
                          </a:solidFill>
                          <a:effectLst/>
                          <a:latin typeface="Calibri"/>
                          <a:ea typeface="Times New Roman"/>
                          <a:cs typeface="Calibri"/>
                        </a:rPr>
                        <a:t>Rank</a:t>
                      </a:r>
                      <a:endParaRPr lang="en-IN" sz="16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600" b="1" dirty="0">
                          <a:solidFill>
                            <a:srgbClr val="000000"/>
                          </a:solidFill>
                          <a:effectLst/>
                          <a:latin typeface="Calibri"/>
                          <a:ea typeface="Times New Roman"/>
                          <a:cs typeface="Calibri"/>
                        </a:rPr>
                        <a:t>Higher Educational Institution</a:t>
                      </a:r>
                      <a:endParaRPr lang="en-IN" sz="16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IN" sz="1600" b="1">
                          <a:solidFill>
                            <a:srgbClr val="000000"/>
                          </a:solidFill>
                          <a:effectLst/>
                          <a:latin typeface="Calibri"/>
                          <a:ea typeface="Times New Roman"/>
                          <a:cs typeface="Calibri"/>
                        </a:rPr>
                        <a:t>X</a:t>
                      </a:r>
                      <a:endParaRPr lang="en-IN" sz="16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8192">
                <a:tc>
                  <a:txBody>
                    <a:bodyPr/>
                    <a:lstStyle/>
                    <a:p>
                      <a:pPr algn="r">
                        <a:lnSpc>
                          <a:spcPct val="115000"/>
                        </a:lnSpc>
                        <a:spcAft>
                          <a:spcPts val="0"/>
                        </a:spcAft>
                      </a:pPr>
                      <a:r>
                        <a:rPr lang="en-IN" sz="1600" i="1" dirty="0">
                          <a:solidFill>
                            <a:srgbClr val="FF0000"/>
                          </a:solidFill>
                          <a:effectLst/>
                          <a:latin typeface="Calibri"/>
                          <a:ea typeface="Times New Roman"/>
                          <a:cs typeface="Calibri"/>
                        </a:rPr>
                        <a:t>1</a:t>
                      </a:r>
                      <a:endParaRPr lang="en-IN" sz="1600" dirty="0">
                        <a:solidFill>
                          <a:srgbClr val="FF0000"/>
                        </a:solidFill>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600" i="1" dirty="0">
                          <a:solidFill>
                            <a:srgbClr val="FF0000"/>
                          </a:solidFill>
                          <a:effectLst/>
                          <a:latin typeface="Calibri"/>
                          <a:ea typeface="Times New Roman"/>
                          <a:cs typeface="Calibri"/>
                        </a:rPr>
                        <a:t>Indian Institute of Science</a:t>
                      </a:r>
                      <a:endParaRPr lang="en-IN" sz="1600" dirty="0">
                        <a:solidFill>
                          <a:srgbClr val="FF0000"/>
                        </a:solidFill>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IN" sz="1600" i="1" dirty="0">
                          <a:solidFill>
                            <a:srgbClr val="FF0000"/>
                          </a:solidFill>
                          <a:effectLst/>
                          <a:latin typeface="Calibri"/>
                          <a:ea typeface="Times New Roman"/>
                          <a:cs typeface="Calibri"/>
                        </a:rPr>
                        <a:t>2135.29</a:t>
                      </a:r>
                      <a:endParaRPr lang="en-IN" sz="1600" dirty="0">
                        <a:solidFill>
                          <a:srgbClr val="FF0000"/>
                        </a:solidFill>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8192">
                <a:tc>
                  <a:txBody>
                    <a:bodyPr/>
                    <a:lstStyle/>
                    <a:p>
                      <a:pPr algn="r">
                        <a:lnSpc>
                          <a:spcPct val="115000"/>
                        </a:lnSpc>
                        <a:spcAft>
                          <a:spcPts val="0"/>
                        </a:spcAft>
                      </a:pPr>
                      <a:r>
                        <a:rPr lang="en-IN" sz="1600">
                          <a:solidFill>
                            <a:srgbClr val="000000"/>
                          </a:solidFill>
                          <a:effectLst/>
                          <a:latin typeface="Calibri"/>
                          <a:ea typeface="Times New Roman"/>
                          <a:cs typeface="Calibri"/>
                        </a:rPr>
                        <a:t>37</a:t>
                      </a:r>
                      <a:endParaRPr lang="en-IN" sz="16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600" dirty="0">
                          <a:solidFill>
                            <a:srgbClr val="000000"/>
                          </a:solidFill>
                          <a:effectLst/>
                          <a:latin typeface="Calibri"/>
                          <a:ea typeface="Times New Roman"/>
                          <a:cs typeface="Calibri"/>
                        </a:rPr>
                        <a:t>Amrita University</a:t>
                      </a:r>
                      <a:endParaRPr lang="en-IN" sz="16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15000"/>
                        </a:lnSpc>
                        <a:spcAft>
                          <a:spcPts val="0"/>
                        </a:spcAft>
                      </a:pPr>
                      <a:r>
                        <a:rPr lang="en-IN" sz="1600">
                          <a:solidFill>
                            <a:srgbClr val="000000"/>
                          </a:solidFill>
                          <a:effectLst/>
                          <a:latin typeface="Calibri"/>
                          <a:ea typeface="Times New Roman"/>
                          <a:cs typeface="Calibri"/>
                        </a:rPr>
                        <a:t>185.65</a:t>
                      </a:r>
                      <a:endParaRPr lang="en-IN" sz="16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8192">
                <a:tc>
                  <a:txBody>
                    <a:bodyPr/>
                    <a:lstStyle/>
                    <a:p>
                      <a:pPr algn="r">
                        <a:lnSpc>
                          <a:spcPct val="115000"/>
                        </a:lnSpc>
                        <a:spcAft>
                          <a:spcPts val="0"/>
                        </a:spcAft>
                      </a:pPr>
                      <a:r>
                        <a:rPr lang="en-IN" sz="1600">
                          <a:solidFill>
                            <a:srgbClr val="000000"/>
                          </a:solidFill>
                          <a:effectLst/>
                          <a:latin typeface="Calibri"/>
                          <a:ea typeface="Times New Roman"/>
                          <a:cs typeface="Calibri"/>
                        </a:rPr>
                        <a:t>67</a:t>
                      </a:r>
                      <a:endParaRPr lang="en-IN" sz="16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600" dirty="0">
                          <a:solidFill>
                            <a:srgbClr val="000000"/>
                          </a:solidFill>
                          <a:effectLst/>
                          <a:latin typeface="Calibri"/>
                          <a:ea typeface="Times New Roman"/>
                          <a:cs typeface="Calibri"/>
                        </a:rPr>
                        <a:t>National Institute of Technology Calicut</a:t>
                      </a:r>
                      <a:endParaRPr lang="en-IN" sz="16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15000"/>
                        </a:lnSpc>
                        <a:spcAft>
                          <a:spcPts val="0"/>
                        </a:spcAft>
                      </a:pPr>
                      <a:r>
                        <a:rPr lang="en-IN" sz="1600">
                          <a:solidFill>
                            <a:srgbClr val="000000"/>
                          </a:solidFill>
                          <a:effectLst/>
                          <a:latin typeface="Calibri"/>
                          <a:ea typeface="Times New Roman"/>
                          <a:cs typeface="Calibri"/>
                        </a:rPr>
                        <a:t>94.62</a:t>
                      </a:r>
                      <a:endParaRPr lang="en-IN" sz="16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8192">
                <a:tc>
                  <a:txBody>
                    <a:bodyPr/>
                    <a:lstStyle/>
                    <a:p>
                      <a:pPr algn="r">
                        <a:lnSpc>
                          <a:spcPct val="115000"/>
                        </a:lnSpc>
                        <a:spcAft>
                          <a:spcPts val="0"/>
                        </a:spcAft>
                      </a:pPr>
                      <a:r>
                        <a:rPr lang="en-IN" sz="1600">
                          <a:solidFill>
                            <a:srgbClr val="000000"/>
                          </a:solidFill>
                          <a:effectLst/>
                          <a:latin typeface="Calibri"/>
                          <a:ea typeface="Times New Roman"/>
                          <a:cs typeface="Calibri"/>
                        </a:rPr>
                        <a:t>68</a:t>
                      </a:r>
                      <a:endParaRPr lang="en-IN" sz="16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600" dirty="0">
                          <a:solidFill>
                            <a:srgbClr val="000000"/>
                          </a:solidFill>
                          <a:effectLst/>
                          <a:latin typeface="Calibri"/>
                          <a:ea typeface="Times New Roman"/>
                          <a:cs typeface="Calibri"/>
                        </a:rPr>
                        <a:t>Cochin University of Science and Technology</a:t>
                      </a:r>
                      <a:endParaRPr lang="en-IN" sz="16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15000"/>
                        </a:lnSpc>
                        <a:spcAft>
                          <a:spcPts val="0"/>
                        </a:spcAft>
                      </a:pPr>
                      <a:r>
                        <a:rPr lang="en-IN" sz="1600">
                          <a:solidFill>
                            <a:srgbClr val="000000"/>
                          </a:solidFill>
                          <a:effectLst/>
                          <a:latin typeface="Calibri"/>
                          <a:ea typeface="Times New Roman"/>
                          <a:cs typeface="Calibri"/>
                        </a:rPr>
                        <a:t>90.71</a:t>
                      </a:r>
                      <a:endParaRPr lang="en-IN" sz="16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8192">
                <a:tc>
                  <a:txBody>
                    <a:bodyPr/>
                    <a:lstStyle/>
                    <a:p>
                      <a:pPr algn="r">
                        <a:lnSpc>
                          <a:spcPct val="115000"/>
                        </a:lnSpc>
                        <a:spcAft>
                          <a:spcPts val="0"/>
                        </a:spcAft>
                      </a:pPr>
                      <a:r>
                        <a:rPr lang="en-IN" sz="1600">
                          <a:solidFill>
                            <a:srgbClr val="000000"/>
                          </a:solidFill>
                          <a:effectLst/>
                          <a:latin typeface="Calibri"/>
                          <a:ea typeface="Times New Roman"/>
                          <a:cs typeface="Calibri"/>
                        </a:rPr>
                        <a:t>73</a:t>
                      </a:r>
                      <a:endParaRPr lang="en-IN" sz="16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600" dirty="0">
                          <a:solidFill>
                            <a:srgbClr val="000000"/>
                          </a:solidFill>
                          <a:effectLst/>
                          <a:latin typeface="Calibri"/>
                          <a:ea typeface="Times New Roman"/>
                          <a:cs typeface="Calibri"/>
                        </a:rPr>
                        <a:t>University of Kerala</a:t>
                      </a:r>
                      <a:endParaRPr lang="en-IN" sz="16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15000"/>
                        </a:lnSpc>
                        <a:spcAft>
                          <a:spcPts val="0"/>
                        </a:spcAft>
                      </a:pPr>
                      <a:r>
                        <a:rPr lang="en-IN" sz="1600">
                          <a:solidFill>
                            <a:srgbClr val="000000"/>
                          </a:solidFill>
                          <a:effectLst/>
                          <a:latin typeface="Calibri"/>
                          <a:ea typeface="Times New Roman"/>
                          <a:cs typeface="Calibri"/>
                        </a:rPr>
                        <a:t>82.11</a:t>
                      </a:r>
                      <a:endParaRPr lang="en-IN" sz="16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0860">
                <a:tc>
                  <a:txBody>
                    <a:bodyPr/>
                    <a:lstStyle/>
                    <a:p>
                      <a:pPr algn="r">
                        <a:lnSpc>
                          <a:spcPct val="115000"/>
                        </a:lnSpc>
                        <a:spcAft>
                          <a:spcPts val="0"/>
                        </a:spcAft>
                      </a:pPr>
                      <a:r>
                        <a:rPr lang="en-IN" sz="1600">
                          <a:solidFill>
                            <a:srgbClr val="000000"/>
                          </a:solidFill>
                          <a:effectLst/>
                          <a:latin typeface="Calibri"/>
                          <a:ea typeface="Times New Roman"/>
                          <a:cs typeface="Calibri"/>
                        </a:rPr>
                        <a:t>78</a:t>
                      </a:r>
                      <a:endParaRPr lang="en-IN" sz="16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600" dirty="0" err="1">
                          <a:solidFill>
                            <a:srgbClr val="000000"/>
                          </a:solidFill>
                          <a:effectLst/>
                          <a:latin typeface="Calibri"/>
                          <a:ea typeface="Times New Roman"/>
                          <a:cs typeface="Calibri"/>
                        </a:rPr>
                        <a:t>Sree</a:t>
                      </a:r>
                      <a:r>
                        <a:rPr lang="en-IN" sz="1600" dirty="0">
                          <a:solidFill>
                            <a:srgbClr val="000000"/>
                          </a:solidFill>
                          <a:effectLst/>
                          <a:latin typeface="Calibri"/>
                          <a:ea typeface="Times New Roman"/>
                          <a:cs typeface="Calibri"/>
                        </a:rPr>
                        <a:t> </a:t>
                      </a:r>
                      <a:r>
                        <a:rPr lang="en-IN" sz="1600" dirty="0" err="1">
                          <a:solidFill>
                            <a:srgbClr val="000000"/>
                          </a:solidFill>
                          <a:effectLst/>
                          <a:latin typeface="Calibri"/>
                          <a:ea typeface="Times New Roman"/>
                          <a:cs typeface="Calibri"/>
                        </a:rPr>
                        <a:t>Chitra</a:t>
                      </a:r>
                      <a:r>
                        <a:rPr lang="en-IN" sz="1600" dirty="0">
                          <a:solidFill>
                            <a:srgbClr val="000000"/>
                          </a:solidFill>
                          <a:effectLst/>
                          <a:latin typeface="Calibri"/>
                          <a:ea typeface="Times New Roman"/>
                          <a:cs typeface="Calibri"/>
                        </a:rPr>
                        <a:t> </a:t>
                      </a:r>
                      <a:r>
                        <a:rPr lang="en-IN" sz="1600" dirty="0" err="1">
                          <a:solidFill>
                            <a:srgbClr val="000000"/>
                          </a:solidFill>
                          <a:effectLst/>
                          <a:latin typeface="Calibri"/>
                          <a:ea typeface="Times New Roman"/>
                          <a:cs typeface="Calibri"/>
                        </a:rPr>
                        <a:t>Tirunal</a:t>
                      </a:r>
                      <a:r>
                        <a:rPr lang="en-IN" sz="1600" dirty="0">
                          <a:solidFill>
                            <a:srgbClr val="000000"/>
                          </a:solidFill>
                          <a:effectLst/>
                          <a:latin typeface="Calibri"/>
                          <a:ea typeface="Times New Roman"/>
                          <a:cs typeface="Calibri"/>
                        </a:rPr>
                        <a:t> Institute for Medical Sciences and Technology</a:t>
                      </a:r>
                      <a:endParaRPr lang="en-IN" sz="16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15000"/>
                        </a:lnSpc>
                        <a:spcAft>
                          <a:spcPts val="0"/>
                        </a:spcAft>
                      </a:pPr>
                      <a:r>
                        <a:rPr lang="en-IN" sz="1600" dirty="0">
                          <a:solidFill>
                            <a:srgbClr val="000000"/>
                          </a:solidFill>
                          <a:effectLst/>
                          <a:latin typeface="Calibri"/>
                          <a:ea typeface="Times New Roman"/>
                          <a:cs typeface="Calibri"/>
                        </a:rPr>
                        <a:t>69.35</a:t>
                      </a:r>
                      <a:endParaRPr lang="en-IN" sz="16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8192">
                <a:tc>
                  <a:txBody>
                    <a:bodyPr/>
                    <a:lstStyle/>
                    <a:p>
                      <a:pPr algn="r">
                        <a:lnSpc>
                          <a:spcPct val="115000"/>
                        </a:lnSpc>
                        <a:spcAft>
                          <a:spcPts val="0"/>
                        </a:spcAft>
                      </a:pPr>
                      <a:r>
                        <a:rPr lang="en-IN" sz="1600">
                          <a:solidFill>
                            <a:srgbClr val="000000"/>
                          </a:solidFill>
                          <a:effectLst/>
                          <a:latin typeface="Calibri"/>
                          <a:ea typeface="Times New Roman"/>
                          <a:cs typeface="Calibri"/>
                        </a:rPr>
                        <a:t>105</a:t>
                      </a:r>
                      <a:endParaRPr lang="en-IN" sz="16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600">
                          <a:solidFill>
                            <a:srgbClr val="000000"/>
                          </a:solidFill>
                          <a:effectLst/>
                          <a:latin typeface="Calibri"/>
                          <a:ea typeface="Times New Roman"/>
                          <a:cs typeface="Calibri"/>
                        </a:rPr>
                        <a:t>Mahatma Gandhi University</a:t>
                      </a:r>
                      <a:endParaRPr lang="en-IN" sz="16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15000"/>
                        </a:lnSpc>
                        <a:spcAft>
                          <a:spcPts val="0"/>
                        </a:spcAft>
                      </a:pPr>
                      <a:r>
                        <a:rPr lang="en-IN" sz="1600" dirty="0">
                          <a:solidFill>
                            <a:srgbClr val="000000"/>
                          </a:solidFill>
                          <a:effectLst/>
                          <a:latin typeface="Calibri"/>
                          <a:ea typeface="Times New Roman"/>
                          <a:cs typeface="Calibri"/>
                        </a:rPr>
                        <a:t>37.50</a:t>
                      </a:r>
                      <a:endParaRPr lang="en-IN" sz="16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8192">
                <a:tc>
                  <a:txBody>
                    <a:bodyPr/>
                    <a:lstStyle/>
                    <a:p>
                      <a:pPr algn="r">
                        <a:lnSpc>
                          <a:spcPct val="115000"/>
                        </a:lnSpc>
                        <a:spcAft>
                          <a:spcPts val="0"/>
                        </a:spcAft>
                      </a:pPr>
                      <a:r>
                        <a:rPr lang="en-IN" sz="1600">
                          <a:solidFill>
                            <a:srgbClr val="000000"/>
                          </a:solidFill>
                          <a:effectLst/>
                          <a:latin typeface="Calibri"/>
                          <a:ea typeface="Times New Roman"/>
                          <a:cs typeface="Calibri"/>
                        </a:rPr>
                        <a:t>156</a:t>
                      </a:r>
                      <a:endParaRPr lang="en-IN" sz="16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600">
                          <a:solidFill>
                            <a:srgbClr val="000000"/>
                          </a:solidFill>
                          <a:effectLst/>
                          <a:latin typeface="Calibri"/>
                          <a:ea typeface="Times New Roman"/>
                          <a:cs typeface="Calibri"/>
                        </a:rPr>
                        <a:t>Kerala Veterinary and Animal Sciences University</a:t>
                      </a:r>
                      <a:endParaRPr lang="en-IN" sz="16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15000"/>
                        </a:lnSpc>
                        <a:spcAft>
                          <a:spcPts val="0"/>
                        </a:spcAft>
                      </a:pPr>
                      <a:r>
                        <a:rPr lang="en-IN" sz="1600" dirty="0">
                          <a:solidFill>
                            <a:srgbClr val="000000"/>
                          </a:solidFill>
                          <a:effectLst/>
                          <a:latin typeface="Calibri"/>
                          <a:ea typeface="Times New Roman"/>
                          <a:cs typeface="Calibri"/>
                        </a:rPr>
                        <a:t>0.16</a:t>
                      </a:r>
                      <a:endParaRPr lang="en-IN" sz="16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
          <p:cNvSpPr>
            <a:spLocks noChangeArrowheads="1"/>
          </p:cNvSpPr>
          <p:nvPr/>
        </p:nvSpPr>
        <p:spPr bwMode="auto">
          <a:xfrm>
            <a:off x="582613" y="2057400"/>
            <a:ext cx="7924800" cy="4081463"/>
          </a:xfrm>
          <a:prstGeom prst="rect">
            <a:avLst/>
          </a:prstGeom>
          <a:noFill/>
          <a:ln w="9525">
            <a:noFill/>
            <a:miter lim="800000"/>
            <a:headEnd/>
            <a:tailEnd/>
          </a:ln>
        </p:spPr>
        <p:txBody>
          <a:bodyPr>
            <a:spAutoFit/>
          </a:bodyPr>
          <a:lstStyle/>
          <a:p>
            <a:r>
              <a:rPr lang="en-IN" sz="2400"/>
              <a:t>The Republic of Slovenia, is a small nation state on the Adriatic Sea, bordering Italy to the west, Austria to the north, Croatia to the south and southeast, and Hungary to the northeast. It had a population of 2.06 million in 2013. It is therefore smaller than each of the nine most populous districts of Kerala (Malappuram with a population of 4.11 million according to the 2011 Census was the largest and Alappuzha with 2.13 million was the ninth largest district). Slovenia has one university in the ARWU Top 500, namely the University of Ljubljana. It is the oldest, the largest (61,000 students) and the best ranked university in Slovenia. </a:t>
            </a:r>
          </a:p>
        </p:txBody>
      </p:sp>
      <p:sp>
        <p:nvSpPr>
          <p:cNvPr id="36867" name="Title 1"/>
          <p:cNvSpPr txBox="1">
            <a:spLocks/>
          </p:cNvSpPr>
          <p:nvPr/>
        </p:nvSpPr>
        <p:spPr bwMode="auto">
          <a:xfrm>
            <a:off x="457200" y="195263"/>
            <a:ext cx="8229600" cy="1143000"/>
          </a:xfrm>
          <a:prstGeom prst="rect">
            <a:avLst/>
          </a:prstGeom>
          <a:noFill/>
          <a:ln w="9525">
            <a:noFill/>
            <a:miter lim="800000"/>
            <a:headEnd/>
            <a:tailEnd/>
          </a:ln>
        </p:spPr>
        <p:txBody>
          <a:bodyPr anchor="ctr"/>
          <a:lstStyle/>
          <a:p>
            <a:pPr algn="ctr" eaLnBrk="0" hangingPunct="0">
              <a:spcBef>
                <a:spcPct val="0"/>
              </a:spcBef>
            </a:pPr>
            <a:r>
              <a:rPr lang="en-US" sz="4400">
                <a:solidFill>
                  <a:srgbClr val="FFC000"/>
                </a:solidFill>
              </a:rPr>
              <a:t>Kerala, Slovenia and the University of Ljubljana</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04800" y="1524000"/>
          <a:ext cx="8534400" cy="4586288"/>
        </p:xfrm>
        <a:graphic>
          <a:graphicData uri="http://schemas.openxmlformats.org/drawingml/2006/table">
            <a:tbl>
              <a:tblPr firstRow="1" firstCol="1" bandRow="1"/>
              <a:tblGrid>
                <a:gridCol w="4114800"/>
                <a:gridCol w="685800"/>
                <a:gridCol w="685800"/>
                <a:gridCol w="838200"/>
                <a:gridCol w="838200"/>
                <a:gridCol w="533400"/>
                <a:gridCol w="838201"/>
              </a:tblGrid>
              <a:tr h="433055">
                <a:tc>
                  <a:txBody>
                    <a:bodyPr/>
                    <a:lstStyle/>
                    <a:p>
                      <a:pPr>
                        <a:lnSpc>
                          <a:spcPct val="115000"/>
                        </a:lnSpc>
                        <a:spcAft>
                          <a:spcPts val="0"/>
                        </a:spcAft>
                      </a:pPr>
                      <a:r>
                        <a:rPr lang="en-IN" sz="1600" b="1" dirty="0">
                          <a:solidFill>
                            <a:srgbClr val="000000"/>
                          </a:solidFill>
                          <a:effectLst/>
                          <a:latin typeface="Calibri"/>
                          <a:ea typeface="Times New Roman"/>
                          <a:cs typeface="Calibri"/>
                        </a:rPr>
                        <a:t>Benchmarking against U of Ljubljana for 2014</a:t>
                      </a:r>
                      <a:endParaRPr lang="en-IN" sz="16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IN" sz="1200" b="1" dirty="0">
                          <a:solidFill>
                            <a:srgbClr val="000000"/>
                          </a:solidFill>
                          <a:effectLst/>
                          <a:latin typeface="Calibri"/>
                          <a:ea typeface="Times New Roman"/>
                          <a:cs typeface="Calibri"/>
                        </a:rPr>
                        <a:t>STP</a:t>
                      </a:r>
                      <a:endParaRPr lang="en-IN" sz="12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15000"/>
                        </a:lnSpc>
                        <a:spcAft>
                          <a:spcPts val="0"/>
                        </a:spcAft>
                      </a:pPr>
                      <a:r>
                        <a:rPr lang="en-IN" sz="1200" b="1" dirty="0">
                          <a:solidFill>
                            <a:srgbClr val="000000"/>
                          </a:solidFill>
                          <a:effectLst/>
                          <a:latin typeface="Calibri"/>
                          <a:ea typeface="Times New Roman"/>
                          <a:cs typeface="Calibri"/>
                        </a:rPr>
                        <a:t>OUTPUT</a:t>
                      </a:r>
                      <a:endParaRPr lang="en-IN" sz="12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15000"/>
                        </a:lnSpc>
                        <a:spcAft>
                          <a:spcPts val="0"/>
                        </a:spcAft>
                      </a:pPr>
                      <a:r>
                        <a:rPr lang="en-IN" sz="1200" b="1" dirty="0">
                          <a:solidFill>
                            <a:srgbClr val="000000"/>
                          </a:solidFill>
                          <a:effectLst/>
                          <a:latin typeface="Calibri"/>
                          <a:ea typeface="Times New Roman"/>
                          <a:cs typeface="Calibri"/>
                        </a:rPr>
                        <a:t>Excellence</a:t>
                      </a:r>
                      <a:endParaRPr lang="en-IN" sz="12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15000"/>
                        </a:lnSpc>
                        <a:spcAft>
                          <a:spcPts val="0"/>
                        </a:spcAft>
                      </a:pPr>
                      <a:r>
                        <a:rPr lang="en-IN" sz="1200" b="1" dirty="0">
                          <a:solidFill>
                            <a:srgbClr val="000000"/>
                          </a:solidFill>
                          <a:effectLst/>
                          <a:latin typeface="Calibri"/>
                          <a:ea typeface="Times New Roman"/>
                          <a:cs typeface="Calibri"/>
                        </a:rPr>
                        <a:t>X</a:t>
                      </a:r>
                      <a:endParaRPr lang="en-IN" sz="12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15000"/>
                        </a:lnSpc>
                        <a:spcAft>
                          <a:spcPts val="0"/>
                        </a:spcAft>
                      </a:pPr>
                      <a:r>
                        <a:rPr lang="en-IN" sz="1200" b="1" dirty="0">
                          <a:solidFill>
                            <a:srgbClr val="000000"/>
                          </a:solidFill>
                          <a:effectLst/>
                          <a:latin typeface="Calibri"/>
                          <a:ea typeface="Times New Roman"/>
                          <a:cs typeface="Calibri"/>
                        </a:rPr>
                        <a:t>O/STP</a:t>
                      </a:r>
                      <a:endParaRPr lang="en-IN" sz="12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IN" sz="1200" b="1" dirty="0">
                          <a:solidFill>
                            <a:srgbClr val="000000"/>
                          </a:solidFill>
                          <a:effectLst/>
                          <a:latin typeface="Calibri"/>
                          <a:ea typeface="Times New Roman"/>
                          <a:cs typeface="Calibri"/>
                        </a:rPr>
                        <a:t>X/STP</a:t>
                      </a:r>
                      <a:endParaRPr lang="en-IN" sz="12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433055">
                <a:tc>
                  <a:txBody>
                    <a:bodyPr/>
                    <a:lstStyle/>
                    <a:p>
                      <a:pPr>
                        <a:lnSpc>
                          <a:spcPct val="115000"/>
                        </a:lnSpc>
                        <a:spcAft>
                          <a:spcPts val="0"/>
                        </a:spcAft>
                      </a:pPr>
                      <a:r>
                        <a:rPr lang="en-IN" sz="1600" dirty="0">
                          <a:solidFill>
                            <a:srgbClr val="000000"/>
                          </a:solidFill>
                          <a:effectLst/>
                          <a:latin typeface="Calibri"/>
                          <a:ea typeface="Times New Roman"/>
                          <a:cs typeface="Calibri"/>
                        </a:rPr>
                        <a:t>Amrita University</a:t>
                      </a:r>
                      <a:endParaRPr lang="en-IN" sz="16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15000"/>
                        </a:lnSpc>
                        <a:spcAft>
                          <a:spcPts val="0"/>
                        </a:spcAft>
                      </a:pPr>
                      <a:r>
                        <a:rPr lang="en-IN" sz="1600">
                          <a:solidFill>
                            <a:srgbClr val="000000"/>
                          </a:solidFill>
                          <a:effectLst/>
                          <a:latin typeface="Calibri"/>
                          <a:ea typeface="Times New Roman"/>
                          <a:cs typeface="Calibri"/>
                        </a:rPr>
                        <a:t>0.90</a:t>
                      </a:r>
                      <a:endParaRPr lang="en-IN" sz="16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15000"/>
                        </a:lnSpc>
                        <a:spcAft>
                          <a:spcPts val="0"/>
                        </a:spcAft>
                      </a:pPr>
                      <a:r>
                        <a:rPr lang="en-IN" sz="1600">
                          <a:solidFill>
                            <a:srgbClr val="000000"/>
                          </a:solidFill>
                          <a:effectLst/>
                          <a:latin typeface="Calibri"/>
                          <a:ea typeface="Times New Roman"/>
                          <a:cs typeface="Calibri"/>
                        </a:rPr>
                        <a:t>0.37</a:t>
                      </a:r>
                      <a:endParaRPr lang="en-IN" sz="16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15000"/>
                        </a:lnSpc>
                        <a:spcAft>
                          <a:spcPts val="0"/>
                        </a:spcAft>
                      </a:pPr>
                      <a:r>
                        <a:rPr lang="en-IN" sz="1600" dirty="0">
                          <a:solidFill>
                            <a:srgbClr val="000000"/>
                          </a:solidFill>
                          <a:effectLst/>
                          <a:latin typeface="Calibri"/>
                          <a:ea typeface="Times New Roman"/>
                          <a:cs typeface="Calibri"/>
                        </a:rPr>
                        <a:t>22.40</a:t>
                      </a:r>
                      <a:endParaRPr lang="en-IN" sz="16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15000"/>
                        </a:lnSpc>
                        <a:spcAft>
                          <a:spcPts val="0"/>
                        </a:spcAft>
                      </a:pPr>
                      <a:r>
                        <a:rPr lang="en-IN" sz="1600" dirty="0">
                          <a:solidFill>
                            <a:srgbClr val="000000"/>
                          </a:solidFill>
                          <a:effectLst/>
                          <a:latin typeface="Calibri"/>
                          <a:ea typeface="Times New Roman"/>
                          <a:cs typeface="Calibri"/>
                        </a:rPr>
                        <a:t>185.65</a:t>
                      </a:r>
                      <a:endParaRPr lang="en-IN" sz="16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15000"/>
                        </a:lnSpc>
                        <a:spcAft>
                          <a:spcPts val="0"/>
                        </a:spcAft>
                      </a:pPr>
                      <a:r>
                        <a:rPr lang="en-IN" sz="1600">
                          <a:solidFill>
                            <a:srgbClr val="000000"/>
                          </a:solidFill>
                          <a:effectLst/>
                          <a:latin typeface="Calibri"/>
                          <a:ea typeface="Times New Roman"/>
                          <a:cs typeface="Calibri"/>
                        </a:rPr>
                        <a:t>0.41</a:t>
                      </a:r>
                      <a:endParaRPr lang="en-IN" sz="16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15000"/>
                        </a:lnSpc>
                        <a:spcAft>
                          <a:spcPts val="0"/>
                        </a:spcAft>
                      </a:pPr>
                      <a:r>
                        <a:rPr lang="en-IN" sz="1600">
                          <a:solidFill>
                            <a:srgbClr val="000000"/>
                          </a:solidFill>
                          <a:effectLst/>
                          <a:latin typeface="Calibri"/>
                          <a:ea typeface="Times New Roman"/>
                          <a:cs typeface="Calibri"/>
                        </a:rPr>
                        <a:t>206.28</a:t>
                      </a:r>
                      <a:endParaRPr lang="en-IN" sz="16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433055">
                <a:tc>
                  <a:txBody>
                    <a:bodyPr/>
                    <a:lstStyle/>
                    <a:p>
                      <a:pPr>
                        <a:lnSpc>
                          <a:spcPct val="115000"/>
                        </a:lnSpc>
                        <a:spcAft>
                          <a:spcPts val="0"/>
                        </a:spcAft>
                      </a:pPr>
                      <a:r>
                        <a:rPr lang="en-IN" sz="1600" dirty="0">
                          <a:solidFill>
                            <a:srgbClr val="000000"/>
                          </a:solidFill>
                          <a:effectLst/>
                          <a:latin typeface="Calibri"/>
                          <a:ea typeface="Times New Roman"/>
                          <a:cs typeface="Calibri"/>
                        </a:rPr>
                        <a:t>Cochin University of Science and Technology</a:t>
                      </a:r>
                      <a:endParaRPr lang="en-IN" sz="16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15000"/>
                        </a:lnSpc>
                        <a:spcAft>
                          <a:spcPts val="0"/>
                        </a:spcAft>
                      </a:pPr>
                      <a:r>
                        <a:rPr lang="en-IN" sz="1600">
                          <a:solidFill>
                            <a:srgbClr val="000000"/>
                          </a:solidFill>
                          <a:effectLst/>
                          <a:latin typeface="Calibri"/>
                          <a:ea typeface="Times New Roman"/>
                          <a:cs typeface="Calibri"/>
                        </a:rPr>
                        <a:t>0.86</a:t>
                      </a:r>
                      <a:endParaRPr lang="en-IN" sz="16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15000"/>
                        </a:lnSpc>
                        <a:spcAft>
                          <a:spcPts val="0"/>
                        </a:spcAft>
                      </a:pPr>
                      <a:r>
                        <a:rPr lang="en-IN" sz="1600">
                          <a:solidFill>
                            <a:srgbClr val="000000"/>
                          </a:solidFill>
                          <a:effectLst/>
                          <a:latin typeface="Calibri"/>
                          <a:ea typeface="Times New Roman"/>
                          <a:cs typeface="Calibri"/>
                        </a:rPr>
                        <a:t>0.68</a:t>
                      </a:r>
                      <a:endParaRPr lang="en-IN" sz="16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15000"/>
                        </a:lnSpc>
                        <a:spcAft>
                          <a:spcPts val="0"/>
                        </a:spcAft>
                      </a:pPr>
                      <a:r>
                        <a:rPr lang="en-IN" sz="1600">
                          <a:solidFill>
                            <a:srgbClr val="000000"/>
                          </a:solidFill>
                          <a:effectLst/>
                          <a:latin typeface="Calibri"/>
                          <a:ea typeface="Times New Roman"/>
                          <a:cs typeface="Calibri"/>
                        </a:rPr>
                        <a:t>11.55</a:t>
                      </a:r>
                      <a:endParaRPr lang="en-IN" sz="16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15000"/>
                        </a:lnSpc>
                        <a:spcAft>
                          <a:spcPts val="0"/>
                        </a:spcAft>
                      </a:pPr>
                      <a:r>
                        <a:rPr lang="en-IN" sz="1600" dirty="0">
                          <a:solidFill>
                            <a:srgbClr val="000000"/>
                          </a:solidFill>
                          <a:effectLst/>
                          <a:latin typeface="Calibri"/>
                          <a:ea typeface="Times New Roman"/>
                          <a:cs typeface="Calibri"/>
                        </a:rPr>
                        <a:t>90.71</a:t>
                      </a:r>
                      <a:endParaRPr lang="en-IN" sz="16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15000"/>
                        </a:lnSpc>
                        <a:spcAft>
                          <a:spcPts val="0"/>
                        </a:spcAft>
                      </a:pPr>
                      <a:r>
                        <a:rPr lang="en-IN" sz="1600" dirty="0">
                          <a:solidFill>
                            <a:srgbClr val="000000"/>
                          </a:solidFill>
                          <a:effectLst/>
                          <a:latin typeface="Calibri"/>
                          <a:ea typeface="Times New Roman"/>
                          <a:cs typeface="Calibri"/>
                        </a:rPr>
                        <a:t>0.79</a:t>
                      </a:r>
                      <a:endParaRPr lang="en-IN" sz="16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15000"/>
                        </a:lnSpc>
                        <a:spcAft>
                          <a:spcPts val="0"/>
                        </a:spcAft>
                      </a:pPr>
                      <a:r>
                        <a:rPr lang="en-IN" sz="1600">
                          <a:solidFill>
                            <a:srgbClr val="000000"/>
                          </a:solidFill>
                          <a:effectLst/>
                          <a:latin typeface="Calibri"/>
                          <a:ea typeface="Times New Roman"/>
                          <a:cs typeface="Calibri"/>
                        </a:rPr>
                        <a:t>105.48</a:t>
                      </a:r>
                      <a:endParaRPr lang="en-IN" sz="16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560924">
                <a:tc>
                  <a:txBody>
                    <a:bodyPr/>
                    <a:lstStyle/>
                    <a:p>
                      <a:pPr>
                        <a:lnSpc>
                          <a:spcPct val="115000"/>
                        </a:lnSpc>
                        <a:spcAft>
                          <a:spcPts val="0"/>
                        </a:spcAft>
                      </a:pPr>
                      <a:r>
                        <a:rPr lang="en-IN" sz="1600" dirty="0">
                          <a:solidFill>
                            <a:srgbClr val="000000"/>
                          </a:solidFill>
                          <a:effectLst/>
                          <a:latin typeface="Calibri"/>
                          <a:ea typeface="Times New Roman"/>
                          <a:cs typeface="Calibri"/>
                        </a:rPr>
                        <a:t>Kerala Veterinary and Animal Sciences University</a:t>
                      </a:r>
                      <a:endParaRPr lang="en-IN" sz="16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15000"/>
                        </a:lnSpc>
                        <a:spcAft>
                          <a:spcPts val="0"/>
                        </a:spcAft>
                      </a:pPr>
                      <a:r>
                        <a:rPr lang="en-IN" sz="1600">
                          <a:solidFill>
                            <a:srgbClr val="000000"/>
                          </a:solidFill>
                          <a:effectLst/>
                          <a:latin typeface="Calibri"/>
                          <a:ea typeface="Times New Roman"/>
                          <a:cs typeface="Calibri"/>
                        </a:rPr>
                        <a:t>0.48</a:t>
                      </a:r>
                      <a:endParaRPr lang="en-IN" sz="16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15000"/>
                        </a:lnSpc>
                        <a:spcAft>
                          <a:spcPts val="0"/>
                        </a:spcAft>
                      </a:pPr>
                      <a:r>
                        <a:rPr lang="en-IN" sz="1600">
                          <a:solidFill>
                            <a:srgbClr val="000000"/>
                          </a:solidFill>
                          <a:effectLst/>
                          <a:latin typeface="Calibri"/>
                          <a:ea typeface="Times New Roman"/>
                          <a:cs typeface="Calibri"/>
                        </a:rPr>
                        <a:t>0.18</a:t>
                      </a:r>
                      <a:endParaRPr lang="en-IN" sz="16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15000"/>
                        </a:lnSpc>
                        <a:spcAft>
                          <a:spcPts val="0"/>
                        </a:spcAft>
                      </a:pPr>
                      <a:r>
                        <a:rPr lang="en-IN" sz="1600">
                          <a:solidFill>
                            <a:srgbClr val="000000"/>
                          </a:solidFill>
                          <a:effectLst/>
                          <a:latin typeface="Calibri"/>
                          <a:ea typeface="Times New Roman"/>
                          <a:cs typeface="Calibri"/>
                        </a:rPr>
                        <a:t>0.94</a:t>
                      </a:r>
                      <a:endParaRPr lang="en-IN" sz="16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15000"/>
                        </a:lnSpc>
                        <a:spcAft>
                          <a:spcPts val="0"/>
                        </a:spcAft>
                      </a:pPr>
                      <a:r>
                        <a:rPr lang="en-IN" sz="1600">
                          <a:solidFill>
                            <a:srgbClr val="000000"/>
                          </a:solidFill>
                          <a:effectLst/>
                          <a:latin typeface="Calibri"/>
                          <a:ea typeface="Times New Roman"/>
                          <a:cs typeface="Calibri"/>
                        </a:rPr>
                        <a:t>0.16</a:t>
                      </a:r>
                      <a:endParaRPr lang="en-IN" sz="16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15000"/>
                        </a:lnSpc>
                        <a:spcAft>
                          <a:spcPts val="0"/>
                        </a:spcAft>
                      </a:pPr>
                      <a:r>
                        <a:rPr lang="en-IN" sz="1600" dirty="0">
                          <a:solidFill>
                            <a:srgbClr val="000000"/>
                          </a:solidFill>
                          <a:effectLst/>
                          <a:latin typeface="Calibri"/>
                          <a:ea typeface="Times New Roman"/>
                          <a:cs typeface="Calibri"/>
                        </a:rPr>
                        <a:t>0.38</a:t>
                      </a:r>
                      <a:endParaRPr lang="en-IN" sz="16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15000"/>
                        </a:lnSpc>
                        <a:spcAft>
                          <a:spcPts val="0"/>
                        </a:spcAft>
                      </a:pPr>
                      <a:r>
                        <a:rPr lang="en-IN" sz="1600" dirty="0">
                          <a:solidFill>
                            <a:srgbClr val="000000"/>
                          </a:solidFill>
                          <a:effectLst/>
                          <a:latin typeface="Calibri"/>
                          <a:ea typeface="Times New Roman"/>
                          <a:cs typeface="Calibri"/>
                        </a:rPr>
                        <a:t>0.33</a:t>
                      </a:r>
                      <a:endParaRPr lang="en-IN" sz="16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433055">
                <a:tc>
                  <a:txBody>
                    <a:bodyPr/>
                    <a:lstStyle/>
                    <a:p>
                      <a:pPr>
                        <a:lnSpc>
                          <a:spcPct val="115000"/>
                        </a:lnSpc>
                        <a:spcAft>
                          <a:spcPts val="0"/>
                        </a:spcAft>
                      </a:pPr>
                      <a:r>
                        <a:rPr lang="en-IN" sz="1600" dirty="0">
                          <a:solidFill>
                            <a:srgbClr val="000000"/>
                          </a:solidFill>
                          <a:effectLst/>
                          <a:latin typeface="Calibri"/>
                          <a:ea typeface="Times New Roman"/>
                          <a:cs typeface="Calibri"/>
                        </a:rPr>
                        <a:t>Mahatma Gandhi University</a:t>
                      </a:r>
                      <a:endParaRPr lang="en-IN" sz="16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15000"/>
                        </a:lnSpc>
                        <a:spcAft>
                          <a:spcPts val="0"/>
                        </a:spcAft>
                      </a:pPr>
                      <a:r>
                        <a:rPr lang="en-IN" sz="1600" dirty="0">
                          <a:solidFill>
                            <a:srgbClr val="000000"/>
                          </a:solidFill>
                          <a:effectLst/>
                          <a:latin typeface="Calibri"/>
                          <a:ea typeface="Times New Roman"/>
                          <a:cs typeface="Calibri"/>
                        </a:rPr>
                        <a:t>0.37</a:t>
                      </a:r>
                      <a:endParaRPr lang="en-IN" sz="16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15000"/>
                        </a:lnSpc>
                        <a:spcAft>
                          <a:spcPts val="0"/>
                        </a:spcAft>
                      </a:pPr>
                      <a:r>
                        <a:rPr lang="en-IN" sz="1600">
                          <a:solidFill>
                            <a:srgbClr val="000000"/>
                          </a:solidFill>
                          <a:effectLst/>
                          <a:latin typeface="Calibri"/>
                          <a:ea typeface="Times New Roman"/>
                          <a:cs typeface="Calibri"/>
                        </a:rPr>
                        <a:t>0.26</a:t>
                      </a:r>
                      <a:endParaRPr lang="en-IN" sz="16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15000"/>
                        </a:lnSpc>
                        <a:spcAft>
                          <a:spcPts val="0"/>
                        </a:spcAft>
                      </a:pPr>
                      <a:r>
                        <a:rPr lang="en-IN" sz="1600">
                          <a:solidFill>
                            <a:srgbClr val="000000"/>
                          </a:solidFill>
                          <a:effectLst/>
                          <a:latin typeface="Calibri"/>
                          <a:ea typeface="Times New Roman"/>
                          <a:cs typeface="Calibri"/>
                        </a:rPr>
                        <a:t>12.01</a:t>
                      </a:r>
                      <a:endParaRPr lang="en-IN" sz="16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15000"/>
                        </a:lnSpc>
                        <a:spcAft>
                          <a:spcPts val="0"/>
                        </a:spcAft>
                      </a:pPr>
                      <a:r>
                        <a:rPr lang="en-IN" sz="1600">
                          <a:solidFill>
                            <a:srgbClr val="000000"/>
                          </a:solidFill>
                          <a:effectLst/>
                          <a:latin typeface="Calibri"/>
                          <a:ea typeface="Times New Roman"/>
                          <a:cs typeface="Calibri"/>
                        </a:rPr>
                        <a:t>37.50</a:t>
                      </a:r>
                      <a:endParaRPr lang="en-IN" sz="16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15000"/>
                        </a:lnSpc>
                        <a:spcAft>
                          <a:spcPts val="0"/>
                        </a:spcAft>
                      </a:pPr>
                      <a:r>
                        <a:rPr lang="en-IN" sz="1600">
                          <a:solidFill>
                            <a:srgbClr val="000000"/>
                          </a:solidFill>
                          <a:effectLst/>
                          <a:latin typeface="Calibri"/>
                          <a:ea typeface="Times New Roman"/>
                          <a:cs typeface="Calibri"/>
                        </a:rPr>
                        <a:t>0.70</a:t>
                      </a:r>
                      <a:endParaRPr lang="en-IN" sz="16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15000"/>
                        </a:lnSpc>
                        <a:spcAft>
                          <a:spcPts val="0"/>
                        </a:spcAft>
                      </a:pPr>
                      <a:r>
                        <a:rPr lang="en-IN" sz="1600" dirty="0">
                          <a:solidFill>
                            <a:srgbClr val="000000"/>
                          </a:solidFill>
                          <a:effectLst/>
                          <a:latin typeface="Calibri"/>
                          <a:ea typeface="Times New Roman"/>
                          <a:cs typeface="Calibri"/>
                        </a:rPr>
                        <a:t>101.36</a:t>
                      </a:r>
                      <a:endParaRPr lang="en-IN" sz="16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433055">
                <a:tc>
                  <a:txBody>
                    <a:bodyPr/>
                    <a:lstStyle/>
                    <a:p>
                      <a:pPr>
                        <a:lnSpc>
                          <a:spcPct val="115000"/>
                        </a:lnSpc>
                        <a:spcAft>
                          <a:spcPts val="0"/>
                        </a:spcAft>
                      </a:pPr>
                      <a:r>
                        <a:rPr lang="en-IN" sz="1600">
                          <a:solidFill>
                            <a:srgbClr val="000000"/>
                          </a:solidFill>
                          <a:effectLst/>
                          <a:latin typeface="Calibri"/>
                          <a:ea typeface="Times New Roman"/>
                          <a:cs typeface="Calibri"/>
                        </a:rPr>
                        <a:t>National Institute of Technology Calicut</a:t>
                      </a:r>
                      <a:endParaRPr lang="en-IN" sz="16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15000"/>
                        </a:lnSpc>
                        <a:spcAft>
                          <a:spcPts val="0"/>
                        </a:spcAft>
                      </a:pPr>
                      <a:r>
                        <a:rPr lang="en-IN" sz="1600">
                          <a:solidFill>
                            <a:srgbClr val="000000"/>
                          </a:solidFill>
                          <a:effectLst/>
                          <a:latin typeface="Calibri"/>
                          <a:ea typeface="Times New Roman"/>
                          <a:cs typeface="Calibri"/>
                        </a:rPr>
                        <a:t>0.35</a:t>
                      </a:r>
                      <a:endParaRPr lang="en-IN" sz="16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15000"/>
                        </a:lnSpc>
                        <a:spcAft>
                          <a:spcPts val="0"/>
                        </a:spcAft>
                      </a:pPr>
                      <a:r>
                        <a:rPr lang="en-IN" sz="1600" dirty="0">
                          <a:solidFill>
                            <a:srgbClr val="000000"/>
                          </a:solidFill>
                          <a:effectLst/>
                          <a:latin typeface="Calibri"/>
                          <a:ea typeface="Times New Roman"/>
                          <a:cs typeface="Calibri"/>
                        </a:rPr>
                        <a:t>0.27</a:t>
                      </a:r>
                      <a:endParaRPr lang="en-IN" sz="16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15000"/>
                        </a:lnSpc>
                        <a:spcAft>
                          <a:spcPts val="0"/>
                        </a:spcAft>
                      </a:pPr>
                      <a:r>
                        <a:rPr lang="en-IN" sz="1600">
                          <a:solidFill>
                            <a:srgbClr val="000000"/>
                          </a:solidFill>
                          <a:effectLst/>
                          <a:latin typeface="Calibri"/>
                          <a:ea typeface="Times New Roman"/>
                          <a:cs typeface="Calibri"/>
                        </a:rPr>
                        <a:t>18.72</a:t>
                      </a:r>
                      <a:endParaRPr lang="en-IN" sz="16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15000"/>
                        </a:lnSpc>
                        <a:spcAft>
                          <a:spcPts val="0"/>
                        </a:spcAft>
                      </a:pPr>
                      <a:r>
                        <a:rPr lang="en-IN" sz="1600">
                          <a:solidFill>
                            <a:srgbClr val="000000"/>
                          </a:solidFill>
                          <a:effectLst/>
                          <a:latin typeface="Calibri"/>
                          <a:ea typeface="Times New Roman"/>
                          <a:cs typeface="Calibri"/>
                        </a:rPr>
                        <a:t>94.62</a:t>
                      </a:r>
                      <a:endParaRPr lang="en-IN" sz="16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15000"/>
                        </a:lnSpc>
                        <a:spcAft>
                          <a:spcPts val="0"/>
                        </a:spcAft>
                      </a:pPr>
                      <a:r>
                        <a:rPr lang="en-IN" sz="1600">
                          <a:solidFill>
                            <a:srgbClr val="000000"/>
                          </a:solidFill>
                          <a:effectLst/>
                          <a:latin typeface="Calibri"/>
                          <a:ea typeface="Times New Roman"/>
                          <a:cs typeface="Calibri"/>
                        </a:rPr>
                        <a:t>0.77</a:t>
                      </a:r>
                      <a:endParaRPr lang="en-IN" sz="16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15000"/>
                        </a:lnSpc>
                        <a:spcAft>
                          <a:spcPts val="0"/>
                        </a:spcAft>
                      </a:pPr>
                      <a:r>
                        <a:rPr lang="en-IN" sz="1600" dirty="0">
                          <a:solidFill>
                            <a:srgbClr val="000000"/>
                          </a:solidFill>
                          <a:effectLst/>
                          <a:latin typeface="Calibri"/>
                          <a:ea typeface="Times New Roman"/>
                          <a:cs typeface="Calibri"/>
                        </a:rPr>
                        <a:t>270.34</a:t>
                      </a:r>
                      <a:endParaRPr lang="en-IN" sz="16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560924">
                <a:tc>
                  <a:txBody>
                    <a:bodyPr/>
                    <a:lstStyle/>
                    <a:p>
                      <a:pPr>
                        <a:lnSpc>
                          <a:spcPct val="115000"/>
                        </a:lnSpc>
                        <a:spcAft>
                          <a:spcPts val="0"/>
                        </a:spcAft>
                      </a:pPr>
                      <a:r>
                        <a:rPr lang="en-IN" sz="1600">
                          <a:solidFill>
                            <a:srgbClr val="000000"/>
                          </a:solidFill>
                          <a:effectLst/>
                          <a:latin typeface="Calibri"/>
                          <a:ea typeface="Times New Roman"/>
                          <a:cs typeface="Calibri"/>
                        </a:rPr>
                        <a:t>Sree Chitra Tirunal Institute for Medical Sciences and Technology</a:t>
                      </a:r>
                      <a:endParaRPr lang="en-IN" sz="16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15000"/>
                        </a:lnSpc>
                        <a:spcAft>
                          <a:spcPts val="0"/>
                        </a:spcAft>
                      </a:pPr>
                      <a:r>
                        <a:rPr lang="en-IN" sz="1600">
                          <a:solidFill>
                            <a:srgbClr val="000000"/>
                          </a:solidFill>
                          <a:effectLst/>
                          <a:latin typeface="Calibri"/>
                          <a:ea typeface="Times New Roman"/>
                          <a:cs typeface="Calibri"/>
                        </a:rPr>
                        <a:t>0.57</a:t>
                      </a:r>
                      <a:endParaRPr lang="en-IN" sz="16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15000"/>
                        </a:lnSpc>
                        <a:spcAft>
                          <a:spcPts val="0"/>
                        </a:spcAft>
                      </a:pPr>
                      <a:r>
                        <a:rPr lang="en-IN" sz="1600">
                          <a:solidFill>
                            <a:srgbClr val="000000"/>
                          </a:solidFill>
                          <a:effectLst/>
                          <a:latin typeface="Calibri"/>
                          <a:ea typeface="Times New Roman"/>
                          <a:cs typeface="Calibri"/>
                        </a:rPr>
                        <a:t>0.42</a:t>
                      </a:r>
                      <a:endParaRPr lang="en-IN" sz="16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15000"/>
                        </a:lnSpc>
                        <a:spcAft>
                          <a:spcPts val="0"/>
                        </a:spcAft>
                      </a:pPr>
                      <a:r>
                        <a:rPr lang="en-IN" sz="1600" dirty="0">
                          <a:solidFill>
                            <a:srgbClr val="000000"/>
                          </a:solidFill>
                          <a:effectLst/>
                          <a:latin typeface="Calibri"/>
                          <a:ea typeface="Times New Roman"/>
                          <a:cs typeface="Calibri"/>
                        </a:rPr>
                        <a:t>12.85</a:t>
                      </a:r>
                      <a:endParaRPr lang="en-IN" sz="16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15000"/>
                        </a:lnSpc>
                        <a:spcAft>
                          <a:spcPts val="0"/>
                        </a:spcAft>
                      </a:pPr>
                      <a:r>
                        <a:rPr lang="en-IN" sz="1600">
                          <a:solidFill>
                            <a:srgbClr val="000000"/>
                          </a:solidFill>
                          <a:effectLst/>
                          <a:latin typeface="Calibri"/>
                          <a:ea typeface="Times New Roman"/>
                          <a:cs typeface="Calibri"/>
                        </a:rPr>
                        <a:t>69.35</a:t>
                      </a:r>
                      <a:endParaRPr lang="en-IN" sz="16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15000"/>
                        </a:lnSpc>
                        <a:spcAft>
                          <a:spcPts val="0"/>
                        </a:spcAft>
                      </a:pPr>
                      <a:r>
                        <a:rPr lang="en-IN" sz="1600">
                          <a:solidFill>
                            <a:srgbClr val="000000"/>
                          </a:solidFill>
                          <a:effectLst/>
                          <a:latin typeface="Calibri"/>
                          <a:ea typeface="Times New Roman"/>
                          <a:cs typeface="Calibri"/>
                        </a:rPr>
                        <a:t>0.74</a:t>
                      </a:r>
                      <a:endParaRPr lang="en-IN" sz="16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15000"/>
                        </a:lnSpc>
                        <a:spcAft>
                          <a:spcPts val="0"/>
                        </a:spcAft>
                      </a:pPr>
                      <a:r>
                        <a:rPr lang="en-IN" sz="1600" dirty="0">
                          <a:solidFill>
                            <a:srgbClr val="000000"/>
                          </a:solidFill>
                          <a:effectLst/>
                          <a:latin typeface="Calibri"/>
                          <a:ea typeface="Times New Roman"/>
                          <a:cs typeface="Calibri"/>
                        </a:rPr>
                        <a:t>121.67</a:t>
                      </a:r>
                      <a:endParaRPr lang="en-IN" sz="16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433055">
                <a:tc>
                  <a:txBody>
                    <a:bodyPr/>
                    <a:lstStyle/>
                    <a:p>
                      <a:pPr>
                        <a:lnSpc>
                          <a:spcPct val="115000"/>
                        </a:lnSpc>
                        <a:spcAft>
                          <a:spcPts val="0"/>
                        </a:spcAft>
                      </a:pPr>
                      <a:r>
                        <a:rPr lang="en-IN" sz="1600">
                          <a:solidFill>
                            <a:srgbClr val="000000"/>
                          </a:solidFill>
                          <a:effectLst/>
                          <a:latin typeface="Calibri"/>
                          <a:ea typeface="Times New Roman"/>
                          <a:cs typeface="Calibri"/>
                        </a:rPr>
                        <a:t>University of Kerala</a:t>
                      </a:r>
                      <a:endParaRPr lang="en-IN" sz="16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15000"/>
                        </a:lnSpc>
                        <a:spcAft>
                          <a:spcPts val="0"/>
                        </a:spcAft>
                      </a:pPr>
                      <a:r>
                        <a:rPr lang="en-IN" sz="1600">
                          <a:solidFill>
                            <a:srgbClr val="000000"/>
                          </a:solidFill>
                          <a:effectLst/>
                          <a:latin typeface="Calibri"/>
                          <a:ea typeface="Times New Roman"/>
                          <a:cs typeface="Calibri"/>
                        </a:rPr>
                        <a:t>0.55</a:t>
                      </a:r>
                      <a:endParaRPr lang="en-IN" sz="16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15000"/>
                        </a:lnSpc>
                        <a:spcAft>
                          <a:spcPts val="0"/>
                        </a:spcAft>
                      </a:pPr>
                      <a:r>
                        <a:rPr lang="en-IN" sz="1600">
                          <a:solidFill>
                            <a:srgbClr val="000000"/>
                          </a:solidFill>
                          <a:effectLst/>
                          <a:latin typeface="Calibri"/>
                          <a:ea typeface="Times New Roman"/>
                          <a:cs typeface="Calibri"/>
                        </a:rPr>
                        <a:t>0.39</a:t>
                      </a:r>
                      <a:endParaRPr lang="en-IN" sz="16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15000"/>
                        </a:lnSpc>
                        <a:spcAft>
                          <a:spcPts val="0"/>
                        </a:spcAft>
                      </a:pPr>
                      <a:r>
                        <a:rPr lang="en-IN" sz="1600" dirty="0">
                          <a:solidFill>
                            <a:srgbClr val="000000"/>
                          </a:solidFill>
                          <a:effectLst/>
                          <a:latin typeface="Calibri"/>
                          <a:ea typeface="Times New Roman"/>
                          <a:cs typeface="Calibri"/>
                        </a:rPr>
                        <a:t>14.51</a:t>
                      </a:r>
                      <a:endParaRPr lang="en-IN" sz="16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15000"/>
                        </a:lnSpc>
                        <a:spcAft>
                          <a:spcPts val="0"/>
                        </a:spcAft>
                      </a:pPr>
                      <a:r>
                        <a:rPr lang="en-IN" sz="1600" dirty="0">
                          <a:solidFill>
                            <a:srgbClr val="000000"/>
                          </a:solidFill>
                          <a:effectLst/>
                          <a:latin typeface="Calibri"/>
                          <a:ea typeface="Times New Roman"/>
                          <a:cs typeface="Calibri"/>
                        </a:rPr>
                        <a:t>82.11</a:t>
                      </a:r>
                      <a:endParaRPr lang="en-IN" sz="16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15000"/>
                        </a:lnSpc>
                        <a:spcAft>
                          <a:spcPts val="0"/>
                        </a:spcAft>
                      </a:pPr>
                      <a:r>
                        <a:rPr lang="en-IN" sz="1600">
                          <a:solidFill>
                            <a:srgbClr val="000000"/>
                          </a:solidFill>
                          <a:effectLst/>
                          <a:latin typeface="Calibri"/>
                          <a:ea typeface="Times New Roman"/>
                          <a:cs typeface="Calibri"/>
                        </a:rPr>
                        <a:t>0.71</a:t>
                      </a:r>
                      <a:endParaRPr lang="en-IN" sz="16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15000"/>
                        </a:lnSpc>
                        <a:spcAft>
                          <a:spcPts val="0"/>
                        </a:spcAft>
                      </a:pPr>
                      <a:r>
                        <a:rPr lang="en-IN" sz="1600" dirty="0">
                          <a:solidFill>
                            <a:srgbClr val="000000"/>
                          </a:solidFill>
                          <a:effectLst/>
                          <a:latin typeface="Calibri"/>
                          <a:ea typeface="Times New Roman"/>
                          <a:cs typeface="Calibri"/>
                        </a:rPr>
                        <a:t>149.29</a:t>
                      </a:r>
                      <a:endParaRPr lang="en-IN" sz="16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433055">
                <a:tc>
                  <a:txBody>
                    <a:bodyPr/>
                    <a:lstStyle/>
                    <a:p>
                      <a:pPr>
                        <a:lnSpc>
                          <a:spcPct val="115000"/>
                        </a:lnSpc>
                        <a:spcAft>
                          <a:spcPts val="0"/>
                        </a:spcAft>
                      </a:pPr>
                      <a:r>
                        <a:rPr lang="en-IN" sz="1600" b="1" dirty="0">
                          <a:solidFill>
                            <a:srgbClr val="0070C0"/>
                          </a:solidFill>
                          <a:effectLst/>
                          <a:latin typeface="Calibri"/>
                          <a:ea typeface="Times New Roman"/>
                          <a:cs typeface="Calibri"/>
                        </a:rPr>
                        <a:t>Kerala 7</a:t>
                      </a:r>
                      <a:endParaRPr lang="en-IN" sz="1600" dirty="0">
                        <a:solidFill>
                          <a:srgbClr val="0070C0"/>
                        </a:solidFill>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IN" sz="1600" b="1" dirty="0">
                          <a:solidFill>
                            <a:srgbClr val="0070C0"/>
                          </a:solidFill>
                          <a:effectLst/>
                          <a:latin typeface="Calibri"/>
                          <a:ea typeface="Times New Roman"/>
                          <a:cs typeface="Calibri"/>
                        </a:rPr>
                        <a:t>4.08</a:t>
                      </a:r>
                      <a:endParaRPr lang="en-IN" sz="1600" dirty="0">
                        <a:solidFill>
                          <a:srgbClr val="0070C0"/>
                        </a:solidFill>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IN" sz="1600" b="1" dirty="0">
                          <a:solidFill>
                            <a:srgbClr val="0070C0"/>
                          </a:solidFill>
                          <a:effectLst/>
                          <a:latin typeface="Calibri"/>
                          <a:ea typeface="Times New Roman"/>
                          <a:cs typeface="Calibri"/>
                        </a:rPr>
                        <a:t>2.57</a:t>
                      </a:r>
                      <a:endParaRPr lang="en-IN" sz="1600" dirty="0">
                        <a:solidFill>
                          <a:srgbClr val="0070C0"/>
                        </a:solidFill>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IN" sz="1600" b="1" dirty="0">
                          <a:solidFill>
                            <a:srgbClr val="0070C0"/>
                          </a:solidFill>
                          <a:effectLst/>
                          <a:latin typeface="Calibri"/>
                          <a:ea typeface="Times New Roman"/>
                          <a:cs typeface="Calibri"/>
                        </a:rPr>
                        <a:t>14.76</a:t>
                      </a:r>
                      <a:endParaRPr lang="en-IN" sz="1600" dirty="0">
                        <a:solidFill>
                          <a:srgbClr val="0070C0"/>
                        </a:solidFill>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IN" sz="1600" b="1" dirty="0">
                          <a:solidFill>
                            <a:srgbClr val="0070C0"/>
                          </a:solidFill>
                          <a:effectLst/>
                          <a:latin typeface="Calibri"/>
                          <a:ea typeface="Times New Roman"/>
                          <a:cs typeface="Calibri"/>
                        </a:rPr>
                        <a:t>560.11</a:t>
                      </a:r>
                      <a:endParaRPr lang="en-IN" sz="1600" dirty="0">
                        <a:solidFill>
                          <a:srgbClr val="0070C0"/>
                        </a:solidFill>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IN" sz="1600" b="1" dirty="0">
                          <a:solidFill>
                            <a:srgbClr val="0070C0"/>
                          </a:solidFill>
                          <a:effectLst/>
                          <a:latin typeface="Calibri"/>
                          <a:ea typeface="Times New Roman"/>
                          <a:cs typeface="Calibri"/>
                        </a:rPr>
                        <a:t>0.63</a:t>
                      </a:r>
                      <a:endParaRPr lang="en-IN" sz="1600" dirty="0">
                        <a:solidFill>
                          <a:srgbClr val="0070C0"/>
                        </a:solidFill>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IN" sz="1600" b="1" dirty="0">
                          <a:solidFill>
                            <a:srgbClr val="0070C0"/>
                          </a:solidFill>
                          <a:effectLst/>
                          <a:latin typeface="Calibri"/>
                          <a:ea typeface="Times New Roman"/>
                          <a:cs typeface="Calibri"/>
                        </a:rPr>
                        <a:t>137.28</a:t>
                      </a:r>
                      <a:endParaRPr lang="en-IN" sz="1600" dirty="0">
                        <a:solidFill>
                          <a:srgbClr val="0070C0"/>
                        </a:solidFill>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433055">
                <a:tc>
                  <a:txBody>
                    <a:bodyPr/>
                    <a:lstStyle/>
                    <a:p>
                      <a:pPr>
                        <a:lnSpc>
                          <a:spcPct val="115000"/>
                        </a:lnSpc>
                        <a:spcAft>
                          <a:spcPts val="0"/>
                        </a:spcAft>
                      </a:pPr>
                      <a:r>
                        <a:rPr lang="en-IN" sz="1600" i="1" dirty="0">
                          <a:solidFill>
                            <a:srgbClr val="FF0000"/>
                          </a:solidFill>
                          <a:effectLst/>
                          <a:latin typeface="Calibri"/>
                          <a:ea typeface="Times New Roman"/>
                          <a:cs typeface="Calibri"/>
                        </a:rPr>
                        <a:t>University of </a:t>
                      </a:r>
                      <a:r>
                        <a:rPr lang="en-IN" sz="1600" i="1" dirty="0" err="1">
                          <a:solidFill>
                            <a:srgbClr val="FF0000"/>
                          </a:solidFill>
                          <a:effectLst/>
                          <a:latin typeface="Calibri"/>
                          <a:ea typeface="Times New Roman"/>
                          <a:cs typeface="Calibri"/>
                        </a:rPr>
                        <a:t>Llubljana</a:t>
                      </a:r>
                      <a:endParaRPr lang="en-IN" sz="1600" dirty="0">
                        <a:solidFill>
                          <a:srgbClr val="FF0000"/>
                        </a:solidFill>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IN" sz="1600" i="1" dirty="0">
                          <a:solidFill>
                            <a:srgbClr val="FF0000"/>
                          </a:solidFill>
                          <a:effectLst/>
                          <a:latin typeface="Calibri"/>
                          <a:ea typeface="Times New Roman"/>
                          <a:cs typeface="Calibri"/>
                        </a:rPr>
                        <a:t>4.71</a:t>
                      </a:r>
                      <a:endParaRPr lang="en-IN" sz="1600" dirty="0">
                        <a:solidFill>
                          <a:srgbClr val="FF0000"/>
                        </a:solidFill>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IN" sz="1600" i="1" dirty="0">
                          <a:solidFill>
                            <a:srgbClr val="FF0000"/>
                          </a:solidFill>
                          <a:effectLst/>
                          <a:latin typeface="Calibri"/>
                          <a:ea typeface="Times New Roman"/>
                          <a:cs typeface="Calibri"/>
                        </a:rPr>
                        <a:t>5.55</a:t>
                      </a:r>
                      <a:endParaRPr lang="en-IN" sz="1600" dirty="0">
                        <a:solidFill>
                          <a:srgbClr val="FF0000"/>
                        </a:solidFill>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IN" sz="1600" i="1" dirty="0">
                          <a:solidFill>
                            <a:srgbClr val="FF0000"/>
                          </a:solidFill>
                          <a:effectLst/>
                          <a:latin typeface="Calibri"/>
                          <a:ea typeface="Times New Roman"/>
                          <a:cs typeface="Calibri"/>
                        </a:rPr>
                        <a:t>20.07</a:t>
                      </a:r>
                      <a:endParaRPr lang="en-IN" sz="1600" dirty="0">
                        <a:solidFill>
                          <a:srgbClr val="FF0000"/>
                        </a:solidFill>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IN" sz="1600" i="1" dirty="0">
                          <a:solidFill>
                            <a:srgbClr val="FF0000"/>
                          </a:solidFill>
                          <a:effectLst/>
                          <a:latin typeface="Calibri"/>
                          <a:ea typeface="Times New Roman"/>
                          <a:cs typeface="Calibri"/>
                        </a:rPr>
                        <a:t>2235.57</a:t>
                      </a:r>
                      <a:endParaRPr lang="en-IN" sz="1600" dirty="0">
                        <a:solidFill>
                          <a:srgbClr val="FF0000"/>
                        </a:solidFill>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IN" sz="1600" i="1" dirty="0">
                          <a:solidFill>
                            <a:srgbClr val="FF0000"/>
                          </a:solidFill>
                          <a:effectLst/>
                          <a:latin typeface="Calibri"/>
                          <a:ea typeface="Times New Roman"/>
                          <a:cs typeface="Calibri"/>
                        </a:rPr>
                        <a:t>1.18</a:t>
                      </a:r>
                      <a:endParaRPr lang="en-IN" sz="1600" dirty="0">
                        <a:solidFill>
                          <a:srgbClr val="FF0000"/>
                        </a:solidFill>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IN" sz="1600" i="1" dirty="0">
                          <a:solidFill>
                            <a:srgbClr val="FF0000"/>
                          </a:solidFill>
                          <a:effectLst/>
                          <a:latin typeface="Calibri"/>
                          <a:ea typeface="Times New Roman"/>
                          <a:cs typeface="Calibri"/>
                        </a:rPr>
                        <a:t>474.64</a:t>
                      </a:r>
                      <a:endParaRPr lang="en-IN" sz="1600" dirty="0">
                        <a:solidFill>
                          <a:srgbClr val="FF0000"/>
                        </a:solidFill>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bl>
          </a:graphicData>
        </a:graphic>
      </p:graphicFrame>
      <p:sp>
        <p:nvSpPr>
          <p:cNvPr id="37980" name="Rectangle 2"/>
          <p:cNvSpPr>
            <a:spLocks noChangeArrowheads="1"/>
          </p:cNvSpPr>
          <p:nvPr/>
        </p:nvSpPr>
        <p:spPr bwMode="auto">
          <a:xfrm>
            <a:off x="685800" y="457200"/>
            <a:ext cx="8153400" cy="757238"/>
          </a:xfrm>
          <a:prstGeom prst="rect">
            <a:avLst/>
          </a:prstGeom>
          <a:noFill/>
          <a:ln w="9525">
            <a:noFill/>
            <a:miter lim="800000"/>
            <a:headEnd/>
            <a:tailEnd/>
          </a:ln>
        </p:spPr>
        <p:txBody>
          <a:bodyPr>
            <a:spAutoFit/>
          </a:bodyPr>
          <a:lstStyle/>
          <a:p>
            <a:r>
              <a:rPr lang="en-IN" sz="2400">
                <a:solidFill>
                  <a:srgbClr val="FF9933"/>
                </a:solidFill>
              </a:rPr>
              <a:t>The seven HEIs from Kerala in SIR 2014 benchmarked against the University of Ljubljana for 2014</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
          <p:cNvSpPr>
            <a:spLocks noChangeArrowheads="1"/>
          </p:cNvSpPr>
          <p:nvPr/>
        </p:nvSpPr>
        <p:spPr bwMode="auto">
          <a:xfrm>
            <a:off x="685800" y="990600"/>
            <a:ext cx="8077200" cy="5373688"/>
          </a:xfrm>
          <a:prstGeom prst="rect">
            <a:avLst/>
          </a:prstGeom>
          <a:noFill/>
          <a:ln w="9525">
            <a:noFill/>
            <a:miter lim="800000"/>
            <a:headEnd/>
            <a:tailEnd/>
          </a:ln>
        </p:spPr>
        <p:txBody>
          <a:bodyPr>
            <a:spAutoFit/>
          </a:bodyPr>
          <a:lstStyle/>
          <a:p>
            <a:r>
              <a:rPr lang="en-IN" sz="2400"/>
              <a:t>During the period 2004-2013, this single university published 18,445 publications according to the Web of Science Core Collection; that is more than all the instititutions in Kerala put together (15,519 records), and nearly twice as much as all higher educational institutions in Kerala (Kerala 7) taken together (9397 records). </a:t>
            </a:r>
          </a:p>
          <a:p>
            <a:endParaRPr lang="en-IN" sz="2400"/>
          </a:p>
          <a:p>
            <a:r>
              <a:rPr lang="en-IN" sz="2400"/>
              <a:t>How do the seven HEIs from Kerala in SIR 2014 fare in comparison with the University of Ljubljana for the latest year in the SIR time series. </a:t>
            </a:r>
          </a:p>
          <a:p>
            <a:endParaRPr lang="en-IN" sz="2400"/>
          </a:p>
          <a:p>
            <a:r>
              <a:rPr lang="en-IN" sz="2400"/>
              <a:t>We see that Ljubljana has a scientific talent pool that is comparable to Kerala 7, but an output productivity that is nearly twice and an outcome productivity that is nearly three and a half times as much.</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p:cNvSpPr>
            <a:spLocks noChangeArrowheads="1"/>
          </p:cNvSpPr>
          <p:nvPr/>
        </p:nvSpPr>
        <p:spPr bwMode="auto">
          <a:xfrm>
            <a:off x="381000" y="2349500"/>
            <a:ext cx="8132763" cy="3441700"/>
          </a:xfrm>
          <a:prstGeom prst="rect">
            <a:avLst/>
          </a:prstGeom>
          <a:noFill/>
          <a:ln w="9525">
            <a:noFill/>
            <a:miter lim="800000"/>
            <a:headEnd/>
            <a:tailEnd/>
          </a:ln>
        </p:spPr>
        <p:txBody>
          <a:bodyPr lIns="91430" tIns="45716" rIns="91430" bIns="45716"/>
          <a:lstStyle/>
          <a:p>
            <a:pPr marL="266700" indent="-266700" eaLnBrk="0" hangingPunct="0">
              <a:spcBef>
                <a:spcPct val="50000"/>
              </a:spcBef>
            </a:pPr>
            <a:endParaRPr lang="en-AU" altLang="zh-CN" sz="2400">
              <a:ea typeface="宋体" pitchFamily="2" charset="-122"/>
            </a:endParaRPr>
          </a:p>
          <a:p>
            <a:pPr marL="266700" indent="-266700" eaLnBrk="0" hangingPunct="0">
              <a:buFontTx/>
              <a:buChar char="•"/>
            </a:pPr>
            <a:endParaRPr lang="en-AU" altLang="zh-CN" sz="3600">
              <a:ea typeface="宋体" pitchFamily="2" charset="-122"/>
            </a:endParaRPr>
          </a:p>
        </p:txBody>
      </p:sp>
      <p:sp>
        <p:nvSpPr>
          <p:cNvPr id="39939" name="Rectangle 3"/>
          <p:cNvSpPr>
            <a:spLocks noGrp="1" noChangeArrowheads="1"/>
          </p:cNvSpPr>
          <p:nvPr>
            <p:ph type="body" idx="1"/>
          </p:nvPr>
        </p:nvSpPr>
        <p:spPr>
          <a:xfrm>
            <a:off x="381000" y="2349500"/>
            <a:ext cx="8132763" cy="3441700"/>
          </a:xfrm>
          <a:noFill/>
        </p:spPr>
        <p:txBody>
          <a:bodyPr/>
          <a:lstStyle/>
          <a:p>
            <a:pPr marL="266700" indent="-266700">
              <a:lnSpc>
                <a:spcPct val="90000"/>
              </a:lnSpc>
              <a:spcBef>
                <a:spcPct val="50000"/>
              </a:spcBef>
              <a:buFontTx/>
              <a:buNone/>
            </a:pPr>
            <a:endParaRPr lang="en-AU" smtClean="0"/>
          </a:p>
          <a:p>
            <a:pPr marL="266700" indent="-266700">
              <a:lnSpc>
                <a:spcPct val="90000"/>
              </a:lnSpc>
            </a:pPr>
            <a:endParaRPr lang="en-AU" sz="3600" smtClean="0"/>
          </a:p>
        </p:txBody>
      </p:sp>
      <p:pic>
        <p:nvPicPr>
          <p:cNvPr id="39940" name="Picture 4" descr="GRIFF1_REG_col_M"/>
          <p:cNvPicPr>
            <a:picLocks noChangeAspect="1" noChangeArrowheads="1"/>
          </p:cNvPicPr>
          <p:nvPr/>
        </p:nvPicPr>
        <p:blipFill>
          <a:blip r:embed="rId3" cstate="print"/>
          <a:srcRect/>
          <a:stretch>
            <a:fillRect/>
          </a:stretch>
        </p:blipFill>
        <p:spPr bwMode="auto">
          <a:xfrm>
            <a:off x="684213" y="476250"/>
            <a:ext cx="1871662" cy="504825"/>
          </a:xfrm>
          <a:prstGeom prst="rect">
            <a:avLst/>
          </a:prstGeom>
          <a:noFill/>
          <a:ln w="9525">
            <a:noFill/>
            <a:miter lim="800000"/>
            <a:headEnd/>
            <a:tailEnd/>
          </a:ln>
        </p:spPr>
      </p:pic>
      <p:sp>
        <p:nvSpPr>
          <p:cNvPr id="39941" name="Rectangle 5"/>
          <p:cNvSpPr>
            <a:spLocks noChangeArrowheads="1"/>
          </p:cNvSpPr>
          <p:nvPr/>
        </p:nvSpPr>
        <p:spPr bwMode="auto">
          <a:xfrm>
            <a:off x="381000" y="2349500"/>
            <a:ext cx="8132763" cy="3441700"/>
          </a:xfrm>
          <a:prstGeom prst="rect">
            <a:avLst/>
          </a:prstGeom>
          <a:noFill/>
          <a:ln w="9525">
            <a:noFill/>
            <a:miter lim="800000"/>
            <a:headEnd/>
            <a:tailEnd/>
          </a:ln>
        </p:spPr>
        <p:txBody>
          <a:bodyPr lIns="91430" tIns="45716" rIns="91430" bIns="45716"/>
          <a:lstStyle/>
          <a:p>
            <a:pPr marL="266700" indent="-266700" eaLnBrk="0" hangingPunct="0">
              <a:spcBef>
                <a:spcPct val="50000"/>
              </a:spcBef>
            </a:pPr>
            <a:endParaRPr lang="en-AU" sz="2400"/>
          </a:p>
          <a:p>
            <a:pPr marL="266700" indent="-266700" eaLnBrk="0" hangingPunct="0">
              <a:buFontTx/>
              <a:buChar char="•"/>
            </a:pPr>
            <a:endParaRPr lang="en-AU" sz="3600"/>
          </a:p>
        </p:txBody>
      </p:sp>
      <p:sp>
        <p:nvSpPr>
          <p:cNvPr id="39942" name="Rectangle 6"/>
          <p:cNvSpPr>
            <a:spLocks noChangeArrowheads="1"/>
          </p:cNvSpPr>
          <p:nvPr/>
        </p:nvSpPr>
        <p:spPr bwMode="auto">
          <a:xfrm>
            <a:off x="611188" y="1412875"/>
            <a:ext cx="8281987" cy="425450"/>
          </a:xfrm>
          <a:prstGeom prst="rect">
            <a:avLst/>
          </a:prstGeom>
          <a:noFill/>
          <a:ln w="9525">
            <a:noFill/>
            <a:miter lim="800000"/>
            <a:headEnd/>
            <a:tailEnd/>
          </a:ln>
        </p:spPr>
        <p:txBody>
          <a:bodyPr lIns="91430" tIns="45716" rIns="91430" bIns="45716">
            <a:spAutoFit/>
          </a:bodyPr>
          <a:lstStyle/>
          <a:p>
            <a:r>
              <a:rPr lang="en-AU" sz="2400" b="1">
                <a:solidFill>
                  <a:srgbClr val="FF0000"/>
                </a:solidFill>
              </a:rPr>
              <a:t>Profile of a leading university*</a:t>
            </a:r>
          </a:p>
        </p:txBody>
      </p:sp>
      <p:pic>
        <p:nvPicPr>
          <p:cNvPr id="39943" name="Content Placeholder 5"/>
          <p:cNvPicPr>
            <a:picLocks noChangeArrowheads="1"/>
          </p:cNvPicPr>
          <p:nvPr/>
        </p:nvPicPr>
        <p:blipFill>
          <a:blip r:embed="rId4" cstate="print"/>
          <a:srcRect/>
          <a:stretch>
            <a:fillRect/>
          </a:stretch>
        </p:blipFill>
        <p:spPr bwMode="auto">
          <a:xfrm>
            <a:off x="684213" y="2133600"/>
            <a:ext cx="7632700" cy="3959225"/>
          </a:xfrm>
          <a:prstGeom prst="rect">
            <a:avLst/>
          </a:prstGeom>
          <a:noFill/>
          <a:ln w="9525">
            <a:noFill/>
            <a:miter lim="800000"/>
            <a:headEnd/>
            <a:tailEnd/>
          </a:ln>
        </p:spPr>
      </p:pic>
      <p:sp>
        <p:nvSpPr>
          <p:cNvPr id="39944" name="Text Box 8"/>
          <p:cNvSpPr txBox="1">
            <a:spLocks noChangeArrowheads="1"/>
          </p:cNvSpPr>
          <p:nvPr/>
        </p:nvSpPr>
        <p:spPr bwMode="auto">
          <a:xfrm>
            <a:off x="971550" y="6442075"/>
            <a:ext cx="4248150" cy="287338"/>
          </a:xfrm>
          <a:prstGeom prst="rect">
            <a:avLst/>
          </a:prstGeom>
          <a:noFill/>
          <a:ln w="9525">
            <a:noFill/>
            <a:miter lim="800000"/>
            <a:headEnd/>
            <a:tailEnd/>
          </a:ln>
        </p:spPr>
        <p:txBody>
          <a:bodyPr lIns="91430" tIns="45716" rIns="91430" bIns="45716">
            <a:spAutoFit/>
          </a:bodyPr>
          <a:lstStyle/>
          <a:p>
            <a:pPr>
              <a:spcBef>
                <a:spcPct val="50000"/>
              </a:spcBef>
            </a:pPr>
            <a:r>
              <a:rPr lang="en-AU" sz="1400" b="1">
                <a:solidFill>
                  <a:schemeClr val="bg2"/>
                </a:solidFill>
              </a:rPr>
              <a:t>* Sowter, 2008</a:t>
            </a: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ChangeArrowheads="1"/>
          </p:cNvSpPr>
          <p:nvPr/>
        </p:nvSpPr>
        <p:spPr bwMode="auto">
          <a:xfrm>
            <a:off x="381000" y="2349500"/>
            <a:ext cx="8132763" cy="3441700"/>
          </a:xfrm>
          <a:prstGeom prst="rect">
            <a:avLst/>
          </a:prstGeom>
          <a:noFill/>
          <a:ln w="9525">
            <a:noFill/>
            <a:miter lim="800000"/>
            <a:headEnd/>
            <a:tailEnd/>
          </a:ln>
        </p:spPr>
        <p:txBody>
          <a:bodyPr lIns="91430" tIns="45716" rIns="91430" bIns="45716"/>
          <a:lstStyle/>
          <a:p>
            <a:pPr marL="266700" indent="-266700" eaLnBrk="0" hangingPunct="0">
              <a:spcBef>
                <a:spcPct val="50000"/>
              </a:spcBef>
            </a:pPr>
            <a:endParaRPr lang="en-AU" altLang="zh-CN" sz="2400">
              <a:ea typeface="宋体" pitchFamily="2" charset="-122"/>
            </a:endParaRPr>
          </a:p>
          <a:p>
            <a:pPr marL="266700" indent="-266700" eaLnBrk="0" hangingPunct="0">
              <a:buFontTx/>
              <a:buChar char="•"/>
            </a:pPr>
            <a:endParaRPr lang="en-AU" altLang="zh-CN" sz="3600">
              <a:ea typeface="宋体" pitchFamily="2" charset="-122"/>
            </a:endParaRPr>
          </a:p>
        </p:txBody>
      </p:sp>
      <p:sp>
        <p:nvSpPr>
          <p:cNvPr id="40963" name="Rectangle 3"/>
          <p:cNvSpPr>
            <a:spLocks noGrp="1" noChangeArrowheads="1"/>
          </p:cNvSpPr>
          <p:nvPr>
            <p:ph type="body" idx="1"/>
          </p:nvPr>
        </p:nvSpPr>
        <p:spPr>
          <a:xfrm>
            <a:off x="381000" y="2349500"/>
            <a:ext cx="8132763" cy="3441700"/>
          </a:xfrm>
          <a:noFill/>
        </p:spPr>
        <p:txBody>
          <a:bodyPr/>
          <a:lstStyle/>
          <a:p>
            <a:pPr marL="266700" indent="-266700">
              <a:lnSpc>
                <a:spcPct val="90000"/>
              </a:lnSpc>
              <a:spcBef>
                <a:spcPct val="50000"/>
              </a:spcBef>
              <a:buFontTx/>
              <a:buNone/>
            </a:pPr>
            <a:endParaRPr lang="en-AU" smtClean="0"/>
          </a:p>
          <a:p>
            <a:pPr marL="266700" indent="-266700">
              <a:lnSpc>
                <a:spcPct val="90000"/>
              </a:lnSpc>
            </a:pPr>
            <a:endParaRPr lang="en-AU" sz="3600" smtClean="0"/>
          </a:p>
        </p:txBody>
      </p:sp>
      <p:sp>
        <p:nvSpPr>
          <p:cNvPr id="40964" name="Rectangle 5"/>
          <p:cNvSpPr>
            <a:spLocks noChangeArrowheads="1"/>
          </p:cNvSpPr>
          <p:nvPr/>
        </p:nvSpPr>
        <p:spPr bwMode="auto">
          <a:xfrm>
            <a:off x="381000" y="2349500"/>
            <a:ext cx="8132763" cy="3441700"/>
          </a:xfrm>
          <a:prstGeom prst="rect">
            <a:avLst/>
          </a:prstGeom>
          <a:noFill/>
          <a:ln w="9525">
            <a:noFill/>
            <a:miter lim="800000"/>
            <a:headEnd/>
            <a:tailEnd/>
          </a:ln>
        </p:spPr>
        <p:txBody>
          <a:bodyPr lIns="91430" tIns="45716" rIns="91430" bIns="45716"/>
          <a:lstStyle/>
          <a:p>
            <a:pPr marL="266700" indent="-266700" eaLnBrk="0" hangingPunct="0">
              <a:spcBef>
                <a:spcPct val="50000"/>
              </a:spcBef>
            </a:pPr>
            <a:endParaRPr lang="en-AU" sz="2400"/>
          </a:p>
          <a:p>
            <a:pPr marL="266700" indent="-266700" eaLnBrk="0" hangingPunct="0">
              <a:buFontTx/>
              <a:buChar char="•"/>
            </a:pPr>
            <a:endParaRPr lang="en-AU" sz="3600"/>
          </a:p>
        </p:txBody>
      </p:sp>
      <p:sp>
        <p:nvSpPr>
          <p:cNvPr id="40965" name="Rectangle 6"/>
          <p:cNvSpPr>
            <a:spLocks noChangeArrowheads="1"/>
          </p:cNvSpPr>
          <p:nvPr/>
        </p:nvSpPr>
        <p:spPr bwMode="auto">
          <a:xfrm>
            <a:off x="585788" y="1143000"/>
            <a:ext cx="8281987" cy="425450"/>
          </a:xfrm>
          <a:prstGeom prst="rect">
            <a:avLst/>
          </a:prstGeom>
          <a:noFill/>
          <a:ln w="9525">
            <a:noFill/>
            <a:miter lim="800000"/>
            <a:headEnd/>
            <a:tailEnd/>
          </a:ln>
        </p:spPr>
        <p:txBody>
          <a:bodyPr lIns="91430" tIns="45716" rIns="91430" bIns="45716">
            <a:spAutoFit/>
          </a:bodyPr>
          <a:lstStyle/>
          <a:p>
            <a:r>
              <a:rPr lang="en-AU" sz="2400" b="1">
                <a:solidFill>
                  <a:srgbClr val="FF0000"/>
                </a:solidFill>
              </a:rPr>
              <a:t>Profile of a leading university* compared with IISc</a:t>
            </a:r>
          </a:p>
        </p:txBody>
      </p:sp>
      <p:pic>
        <p:nvPicPr>
          <p:cNvPr id="40966" name="Content Placeholder 5"/>
          <p:cNvPicPr>
            <a:picLocks noChangeArrowheads="1"/>
          </p:cNvPicPr>
          <p:nvPr/>
        </p:nvPicPr>
        <p:blipFill>
          <a:blip r:embed="rId3" cstate="print"/>
          <a:srcRect/>
          <a:stretch>
            <a:fillRect/>
          </a:stretch>
        </p:blipFill>
        <p:spPr bwMode="auto">
          <a:xfrm>
            <a:off x="1700213" y="2476500"/>
            <a:ext cx="5451475" cy="3616325"/>
          </a:xfrm>
          <a:prstGeom prst="rect">
            <a:avLst/>
          </a:prstGeom>
          <a:noFill/>
          <a:ln w="9525">
            <a:noFill/>
            <a:miter lim="800000"/>
            <a:headEnd/>
            <a:tailEnd/>
          </a:ln>
        </p:spPr>
      </p:pic>
      <p:sp>
        <p:nvSpPr>
          <p:cNvPr id="40967" name="Text Box 8"/>
          <p:cNvSpPr txBox="1">
            <a:spLocks noChangeArrowheads="1"/>
          </p:cNvSpPr>
          <p:nvPr/>
        </p:nvSpPr>
        <p:spPr bwMode="auto">
          <a:xfrm>
            <a:off x="971550" y="6442075"/>
            <a:ext cx="4248150" cy="287338"/>
          </a:xfrm>
          <a:prstGeom prst="rect">
            <a:avLst/>
          </a:prstGeom>
          <a:noFill/>
          <a:ln w="9525">
            <a:noFill/>
            <a:miter lim="800000"/>
            <a:headEnd/>
            <a:tailEnd/>
          </a:ln>
        </p:spPr>
        <p:txBody>
          <a:bodyPr lIns="91430" tIns="45716" rIns="91430" bIns="45716">
            <a:spAutoFit/>
          </a:bodyPr>
          <a:lstStyle/>
          <a:p>
            <a:pPr>
              <a:spcBef>
                <a:spcPct val="50000"/>
              </a:spcBef>
            </a:pPr>
            <a:r>
              <a:rPr lang="en-AU" sz="1400" b="1">
                <a:solidFill>
                  <a:schemeClr val="bg2"/>
                </a:solidFill>
              </a:rPr>
              <a:t>* Sowter, 2008</a:t>
            </a:r>
          </a:p>
        </p:txBody>
      </p:sp>
      <p:sp>
        <p:nvSpPr>
          <p:cNvPr id="40968" name="TextBox 8"/>
          <p:cNvSpPr txBox="1">
            <a:spLocks noChangeArrowheads="1"/>
          </p:cNvSpPr>
          <p:nvPr/>
        </p:nvSpPr>
        <p:spPr bwMode="auto">
          <a:xfrm>
            <a:off x="7267575" y="4953000"/>
            <a:ext cx="879475" cy="614363"/>
          </a:xfrm>
          <a:prstGeom prst="rect">
            <a:avLst/>
          </a:prstGeom>
          <a:noFill/>
          <a:ln w="9525">
            <a:solidFill>
              <a:srgbClr val="00B050"/>
            </a:solidFill>
            <a:miter lim="800000"/>
            <a:headEnd/>
            <a:tailEnd/>
          </a:ln>
        </p:spPr>
        <p:txBody>
          <a:bodyPr lIns="72731" tIns="36366" rIns="72731" bIns="36366">
            <a:spAutoFit/>
          </a:bodyPr>
          <a:lstStyle/>
          <a:p>
            <a:r>
              <a:rPr lang="en-US" sz="1300" b="1">
                <a:solidFill>
                  <a:srgbClr val="00B050"/>
                </a:solidFill>
              </a:rPr>
              <a:t>US$50m annual budget</a:t>
            </a:r>
            <a:endParaRPr lang="en-IN" sz="1300" b="1">
              <a:solidFill>
                <a:srgbClr val="00B050"/>
              </a:solidFill>
            </a:endParaRPr>
          </a:p>
        </p:txBody>
      </p:sp>
      <p:sp>
        <p:nvSpPr>
          <p:cNvPr id="40969" name="TextBox 9"/>
          <p:cNvSpPr txBox="1">
            <a:spLocks noChangeArrowheads="1"/>
          </p:cNvSpPr>
          <p:nvPr/>
        </p:nvSpPr>
        <p:spPr bwMode="auto">
          <a:xfrm>
            <a:off x="6975475" y="3302000"/>
            <a:ext cx="1112838" cy="433388"/>
          </a:xfrm>
          <a:prstGeom prst="rect">
            <a:avLst/>
          </a:prstGeom>
          <a:noFill/>
          <a:ln w="9525">
            <a:solidFill>
              <a:srgbClr val="00B050"/>
            </a:solidFill>
            <a:miter lim="800000"/>
            <a:headEnd/>
            <a:tailEnd/>
          </a:ln>
        </p:spPr>
        <p:txBody>
          <a:bodyPr lIns="72731" tIns="36366" rIns="72731" bIns="36366">
            <a:spAutoFit/>
          </a:bodyPr>
          <a:lstStyle/>
          <a:p>
            <a:r>
              <a:rPr lang="en-US" sz="1300" b="1">
                <a:solidFill>
                  <a:srgbClr val="00B050"/>
                </a:solidFill>
              </a:rPr>
              <a:t>US$0m endowment</a:t>
            </a:r>
            <a:endParaRPr lang="en-IN" sz="1300" b="1">
              <a:solidFill>
                <a:srgbClr val="00B050"/>
              </a:solidFill>
            </a:endParaRPr>
          </a:p>
        </p:txBody>
      </p:sp>
      <p:sp>
        <p:nvSpPr>
          <p:cNvPr id="40970" name="TextBox 10"/>
          <p:cNvSpPr txBox="1">
            <a:spLocks noChangeArrowheads="1"/>
          </p:cNvSpPr>
          <p:nvPr/>
        </p:nvSpPr>
        <p:spPr bwMode="auto">
          <a:xfrm>
            <a:off x="2168525" y="2032000"/>
            <a:ext cx="879475" cy="473075"/>
          </a:xfrm>
          <a:prstGeom prst="rect">
            <a:avLst/>
          </a:prstGeom>
          <a:noFill/>
          <a:ln w="9525">
            <a:solidFill>
              <a:srgbClr val="C00000"/>
            </a:solidFill>
            <a:miter lim="800000"/>
            <a:headEnd/>
            <a:tailEnd/>
          </a:ln>
        </p:spPr>
        <p:txBody>
          <a:bodyPr lIns="72731" tIns="36366" rIns="72731" bIns="36366">
            <a:spAutoFit/>
          </a:bodyPr>
          <a:lstStyle/>
          <a:p>
            <a:r>
              <a:rPr lang="en-US" sz="1300" b="1">
                <a:solidFill>
                  <a:srgbClr val="CC3300"/>
                </a:solidFill>
              </a:rPr>
              <a:t>&lt;5000</a:t>
            </a:r>
          </a:p>
          <a:p>
            <a:r>
              <a:rPr lang="en-US" sz="1300" b="1">
                <a:solidFill>
                  <a:srgbClr val="CC3300"/>
                </a:solidFill>
              </a:rPr>
              <a:t>students</a:t>
            </a:r>
            <a:endParaRPr lang="en-IN" sz="1300" b="1">
              <a:solidFill>
                <a:srgbClr val="CC3300"/>
              </a:solidFill>
            </a:endParaRPr>
          </a:p>
        </p:txBody>
      </p:sp>
      <p:sp>
        <p:nvSpPr>
          <p:cNvPr id="40971" name="TextBox 12"/>
          <p:cNvSpPr txBox="1">
            <a:spLocks noChangeArrowheads="1"/>
          </p:cNvSpPr>
          <p:nvPr/>
        </p:nvSpPr>
        <p:spPr bwMode="auto">
          <a:xfrm>
            <a:off x="1230313" y="3365500"/>
            <a:ext cx="879475" cy="473075"/>
          </a:xfrm>
          <a:prstGeom prst="rect">
            <a:avLst/>
          </a:prstGeom>
          <a:noFill/>
          <a:ln w="9525">
            <a:solidFill>
              <a:srgbClr val="C00000"/>
            </a:solidFill>
            <a:miter lim="800000"/>
            <a:headEnd/>
            <a:tailEnd/>
          </a:ln>
        </p:spPr>
        <p:txBody>
          <a:bodyPr lIns="72731" tIns="36366" rIns="72731" bIns="36366">
            <a:spAutoFit/>
          </a:bodyPr>
          <a:lstStyle/>
          <a:p>
            <a:r>
              <a:rPr lang="en-US" sz="1300" b="1">
                <a:solidFill>
                  <a:srgbClr val="CC3300"/>
                </a:solidFill>
              </a:rPr>
              <a:t>&lt;500</a:t>
            </a:r>
          </a:p>
          <a:p>
            <a:r>
              <a:rPr lang="en-US" sz="1300" b="1">
                <a:solidFill>
                  <a:srgbClr val="CC3300"/>
                </a:solidFill>
              </a:rPr>
              <a:t>faculty</a:t>
            </a:r>
            <a:endParaRPr lang="en-IN" sz="1300" b="1">
              <a:solidFill>
                <a:srgbClr val="CC3300"/>
              </a:solidFill>
            </a:endParaRPr>
          </a:p>
        </p:txBody>
      </p:sp>
      <p:sp>
        <p:nvSpPr>
          <p:cNvPr id="40972" name="TextBox 14"/>
          <p:cNvSpPr txBox="1">
            <a:spLocks noChangeArrowheads="1"/>
          </p:cNvSpPr>
          <p:nvPr/>
        </p:nvSpPr>
        <p:spPr bwMode="auto">
          <a:xfrm>
            <a:off x="820738" y="5080000"/>
            <a:ext cx="879475" cy="473075"/>
          </a:xfrm>
          <a:prstGeom prst="rect">
            <a:avLst/>
          </a:prstGeom>
          <a:noFill/>
          <a:ln w="9525">
            <a:solidFill>
              <a:srgbClr val="C00000"/>
            </a:solidFill>
            <a:miter lim="800000"/>
            <a:headEnd/>
            <a:tailEnd/>
          </a:ln>
        </p:spPr>
        <p:txBody>
          <a:bodyPr lIns="72731" tIns="36366" rIns="72731" bIns="36366">
            <a:spAutoFit/>
          </a:bodyPr>
          <a:lstStyle/>
          <a:p>
            <a:r>
              <a:rPr lang="en-US" sz="1300" b="1">
                <a:solidFill>
                  <a:srgbClr val="CC3300"/>
                </a:solidFill>
              </a:rPr>
              <a:t>~100</a:t>
            </a:r>
          </a:p>
          <a:p>
            <a:r>
              <a:rPr lang="en-US" sz="1300" b="1">
                <a:solidFill>
                  <a:srgbClr val="CC3300"/>
                </a:solidFill>
              </a:rPr>
              <a:t>years old</a:t>
            </a:r>
            <a:endParaRPr lang="en-IN" sz="1300" b="1">
              <a:solidFill>
                <a:srgbClr val="CC3300"/>
              </a:solidFill>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895600" y="274638"/>
            <a:ext cx="3276600" cy="792162"/>
          </a:xfrm>
        </p:spPr>
        <p:txBody>
          <a:bodyPr/>
          <a:lstStyle/>
          <a:p>
            <a:pPr eaLnBrk="1" hangingPunct="1"/>
            <a:r>
              <a:rPr lang="en-US" sz="4000" smtClean="0">
                <a:solidFill>
                  <a:schemeClr val="folHlink"/>
                </a:solidFill>
              </a:rPr>
              <a:t>FTERs?</a:t>
            </a:r>
          </a:p>
        </p:txBody>
      </p:sp>
      <p:sp>
        <p:nvSpPr>
          <p:cNvPr id="6147" name="Rectangle 3"/>
          <p:cNvSpPr>
            <a:spLocks noGrp="1" noChangeArrowheads="1"/>
          </p:cNvSpPr>
          <p:nvPr>
            <p:ph type="body" idx="1"/>
          </p:nvPr>
        </p:nvSpPr>
        <p:spPr>
          <a:xfrm>
            <a:off x="457200" y="1447800"/>
            <a:ext cx="8229600" cy="4525963"/>
          </a:xfrm>
        </p:spPr>
        <p:txBody>
          <a:bodyPr/>
          <a:lstStyle/>
          <a:p>
            <a:pPr eaLnBrk="1" hangingPunct="1">
              <a:buFontTx/>
              <a:buNone/>
            </a:pPr>
            <a:r>
              <a:rPr lang="en-US" smtClean="0"/>
              <a:t>	</a:t>
            </a:r>
          </a:p>
          <a:p>
            <a:pPr eaLnBrk="1" hangingPunct="1">
              <a:buFontTx/>
              <a:buNone/>
            </a:pPr>
            <a:r>
              <a:rPr lang="en-US" smtClean="0"/>
              <a:t>	“The ceiling on research and development</a:t>
            </a:r>
          </a:p>
          <a:p>
            <a:pPr eaLnBrk="1" hangingPunct="1">
              <a:buFontTx/>
              <a:buNone/>
            </a:pPr>
            <a:r>
              <a:rPr lang="en-US" smtClean="0"/>
              <a:t>	activities is fixed by the availability of trained personnel, rather than by the amounts of money available. The limiting resource at the moment is manpower”. </a:t>
            </a:r>
          </a:p>
          <a:p>
            <a:pPr eaLnBrk="1" hangingPunct="1"/>
            <a:endParaRPr lang="en-US" smtClean="0"/>
          </a:p>
          <a:p>
            <a:pPr algn="r" eaLnBrk="1" hangingPunct="1">
              <a:buFontTx/>
              <a:buNone/>
            </a:pPr>
            <a:r>
              <a:rPr lang="en-US" sz="2800" smtClean="0">
                <a:solidFill>
                  <a:srgbClr val="006600"/>
                </a:solidFill>
              </a:rPr>
              <a:t>US science adviser J.R. Steelman, in 1947</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8"/>
          <p:cNvSpPr txBox="1">
            <a:spLocks noChangeArrowheads="1"/>
          </p:cNvSpPr>
          <p:nvPr/>
        </p:nvSpPr>
        <p:spPr bwMode="auto">
          <a:xfrm>
            <a:off x="762000" y="1066800"/>
            <a:ext cx="7696200" cy="366713"/>
          </a:xfrm>
          <a:prstGeom prst="rect">
            <a:avLst/>
          </a:prstGeom>
          <a:noFill/>
          <a:ln w="9525">
            <a:noFill/>
            <a:miter lim="800000"/>
            <a:headEnd/>
            <a:tailEnd/>
          </a:ln>
        </p:spPr>
        <p:txBody>
          <a:bodyPr>
            <a:spAutoFit/>
          </a:bodyPr>
          <a:lstStyle/>
          <a:p>
            <a:pPr>
              <a:spcBef>
                <a:spcPct val="50000"/>
              </a:spcBef>
            </a:pPr>
            <a:endParaRPr lang="en-US"/>
          </a:p>
        </p:txBody>
      </p:sp>
      <p:sp>
        <p:nvSpPr>
          <p:cNvPr id="7171" name="Text Box 10"/>
          <p:cNvSpPr txBox="1">
            <a:spLocks noChangeArrowheads="1"/>
          </p:cNvSpPr>
          <p:nvPr/>
        </p:nvSpPr>
        <p:spPr bwMode="auto">
          <a:xfrm>
            <a:off x="685800" y="228600"/>
            <a:ext cx="8153400" cy="4225925"/>
          </a:xfrm>
          <a:prstGeom prst="rect">
            <a:avLst/>
          </a:prstGeom>
          <a:noFill/>
          <a:ln w="9525">
            <a:noFill/>
            <a:miter lim="800000"/>
            <a:headEnd/>
            <a:tailEnd/>
          </a:ln>
        </p:spPr>
        <p:txBody>
          <a:bodyPr>
            <a:spAutoFit/>
          </a:bodyPr>
          <a:lstStyle/>
          <a:p>
            <a:pPr algn="just"/>
            <a:r>
              <a:rPr lang="en-US" sz="6000" b="1">
                <a:solidFill>
                  <a:schemeClr val="folHlink"/>
                </a:solidFill>
              </a:rPr>
              <a:t>Can we measure excellence?</a:t>
            </a:r>
          </a:p>
          <a:p>
            <a:pPr algn="just"/>
            <a:endParaRPr lang="en-US" sz="3200" b="1">
              <a:solidFill>
                <a:schemeClr val="folHlink"/>
              </a:solidFill>
            </a:endParaRPr>
          </a:p>
          <a:p>
            <a:endParaRPr lang="en-AU"/>
          </a:p>
          <a:p>
            <a:endParaRPr lang="en-AU"/>
          </a:p>
          <a:p>
            <a:endParaRPr lang="en-AU"/>
          </a:p>
          <a:p>
            <a:endParaRPr lang="en-AU"/>
          </a:p>
          <a:p>
            <a:endParaRPr lang="en-AU"/>
          </a:p>
          <a:p>
            <a:endParaRPr lang="en-US" sz="2400">
              <a:solidFill>
                <a:srgbClr val="0000CC"/>
              </a:solidFill>
            </a:endParaRPr>
          </a:p>
        </p:txBody>
      </p:sp>
      <p:pic>
        <p:nvPicPr>
          <p:cNvPr id="7172" name="Picture 10" descr="http://sciencecareers.sciencemag.org/sites/default/files/styles/article_lead_image/public/media/sl-impact2-th.jpg?itok=CbPtRrLq"/>
          <p:cNvPicPr>
            <a:picLocks noChangeAspect="1" noChangeArrowheads="1"/>
          </p:cNvPicPr>
          <p:nvPr/>
        </p:nvPicPr>
        <p:blipFill>
          <a:blip r:embed="rId3" cstate="print"/>
          <a:srcRect/>
          <a:stretch>
            <a:fillRect/>
          </a:stretch>
        </p:blipFill>
        <p:spPr bwMode="auto">
          <a:xfrm>
            <a:off x="4419600" y="2438400"/>
            <a:ext cx="3886200" cy="38862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457200" y="1143000"/>
            <a:ext cx="8229600" cy="4525963"/>
          </a:xfrm>
        </p:spPr>
        <p:txBody>
          <a:bodyPr/>
          <a:lstStyle/>
          <a:p>
            <a:pPr eaLnBrk="1" hangingPunct="1">
              <a:buFontTx/>
              <a:buNone/>
            </a:pPr>
            <a:r>
              <a:rPr lang="en-US" smtClean="0"/>
              <a:t>	</a:t>
            </a:r>
          </a:p>
          <a:p>
            <a:pPr>
              <a:buFontTx/>
              <a:buNone/>
            </a:pPr>
            <a:r>
              <a:rPr lang="en-IN" b="1" smtClean="0"/>
              <a:t>Origin of </a:t>
            </a:r>
            <a:r>
              <a:rPr lang="en-IN" b="1" i="1" smtClean="0"/>
              <a:t>EXCEL</a:t>
            </a:r>
            <a:endParaRPr lang="en-IN" b="1" smtClean="0"/>
          </a:p>
          <a:p>
            <a:pPr>
              <a:buFontTx/>
              <a:buNone/>
            </a:pPr>
            <a:r>
              <a:rPr lang="en-IN" smtClean="0"/>
              <a:t>	Middle English </a:t>
            </a:r>
            <a:r>
              <a:rPr lang="en-IN" i="1" smtClean="0"/>
              <a:t>excellen,</a:t>
            </a:r>
            <a:r>
              <a:rPr lang="en-IN" smtClean="0"/>
              <a:t> from Latin </a:t>
            </a:r>
            <a:r>
              <a:rPr lang="en-IN" i="1" smtClean="0"/>
              <a:t>excellere,</a:t>
            </a:r>
            <a:r>
              <a:rPr lang="en-IN" smtClean="0"/>
              <a:t> from </a:t>
            </a:r>
            <a:r>
              <a:rPr lang="en-IN" i="1" smtClean="0"/>
              <a:t>ex-</a:t>
            </a:r>
            <a:r>
              <a:rPr lang="en-IN" smtClean="0"/>
              <a:t> + </a:t>
            </a:r>
            <a:r>
              <a:rPr lang="en-IN" i="1" smtClean="0"/>
              <a:t>-cellere</a:t>
            </a:r>
            <a:r>
              <a:rPr lang="en-IN" smtClean="0"/>
              <a:t> to rise, project; akin to Latin </a:t>
            </a:r>
            <a:r>
              <a:rPr lang="en-IN" i="1" smtClean="0"/>
              <a:t>collis</a:t>
            </a:r>
            <a:r>
              <a:rPr lang="en-IN" smtClean="0"/>
              <a:t> hill — more at </a:t>
            </a:r>
            <a:r>
              <a:rPr lang="en-IN" smtClean="0">
                <a:hlinkClick r:id="rId3" action="ppaction://hlinkfile"/>
              </a:rPr>
              <a:t>hill</a:t>
            </a:r>
            <a:r>
              <a:rPr lang="en-IN" smtClean="0"/>
              <a:t> First Known Use: 15th century</a:t>
            </a:r>
          </a:p>
          <a:p>
            <a:pPr eaLnBrk="1" hangingPunct="1">
              <a:buFontTx/>
              <a:buNone/>
            </a:pPr>
            <a:endParaRPr lang="en-US" smtClean="0"/>
          </a:p>
          <a:p>
            <a:pPr eaLnBrk="1" hangingPunct="1">
              <a:buFontTx/>
              <a:buNone/>
            </a:pPr>
            <a:endParaRPr lang="en-US" smtClean="0"/>
          </a:p>
          <a:p>
            <a:pPr eaLnBrk="1" hangingPunct="1">
              <a:buFontTx/>
              <a:buNone/>
            </a:pPr>
            <a:r>
              <a:rPr lang="en-US" i="1" smtClean="0"/>
              <a:t>	</a:t>
            </a:r>
          </a:p>
        </p:txBody>
      </p:sp>
      <p:pic>
        <p:nvPicPr>
          <p:cNvPr id="8195" name="Picture 2" descr="http://www.merriam-webster.com/styles/default/images/interface/mwol2010_mw_logo_header.gif">
            <a:hlinkClick r:id="rId4"/>
          </p:cNvPr>
          <p:cNvPicPr>
            <a:picLocks noChangeAspect="1" noChangeArrowheads="1"/>
          </p:cNvPicPr>
          <p:nvPr/>
        </p:nvPicPr>
        <p:blipFill>
          <a:blip r:embed="rId5" cstate="print"/>
          <a:srcRect/>
          <a:stretch>
            <a:fillRect/>
          </a:stretch>
        </p:blipFill>
        <p:spPr bwMode="auto">
          <a:xfrm>
            <a:off x="7467600" y="4648200"/>
            <a:ext cx="914400" cy="990600"/>
          </a:xfrm>
          <a:prstGeom prst="rect">
            <a:avLst/>
          </a:prstGeom>
          <a:noFill/>
          <a:ln w="9525">
            <a:noFill/>
            <a:miter lim="800000"/>
            <a:headEnd/>
            <a:tailEnd/>
          </a:ln>
        </p:spPr>
      </p:pic>
      <p:sp>
        <p:nvSpPr>
          <p:cNvPr id="4" name="Down Arrow 3"/>
          <p:cNvSpPr/>
          <p:nvPr/>
        </p:nvSpPr>
        <p:spPr>
          <a:xfrm flipV="1">
            <a:off x="5791200" y="1447800"/>
            <a:ext cx="2286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5" name="Down Arrow 4"/>
          <p:cNvSpPr/>
          <p:nvPr/>
        </p:nvSpPr>
        <p:spPr>
          <a:xfrm flipV="1">
            <a:off x="5867400" y="990600"/>
            <a:ext cx="457200" cy="914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6" name="Down Arrow 5"/>
          <p:cNvSpPr/>
          <p:nvPr/>
        </p:nvSpPr>
        <p:spPr>
          <a:xfrm flipV="1">
            <a:off x="6019800" y="1600200"/>
            <a:ext cx="152400"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7" name="Down Arrow 6"/>
          <p:cNvSpPr/>
          <p:nvPr/>
        </p:nvSpPr>
        <p:spPr>
          <a:xfrm flipV="1">
            <a:off x="6096000" y="1295400"/>
            <a:ext cx="381000" cy="609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8" name="Down Arrow 7"/>
          <p:cNvSpPr/>
          <p:nvPr/>
        </p:nvSpPr>
        <p:spPr>
          <a:xfrm flipV="1">
            <a:off x="5562600" y="1219200"/>
            <a:ext cx="381000" cy="685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Box 4"/>
          <p:cNvSpPr txBox="1">
            <a:spLocks noChangeArrowheads="1"/>
          </p:cNvSpPr>
          <p:nvPr/>
        </p:nvSpPr>
        <p:spPr bwMode="auto">
          <a:xfrm>
            <a:off x="2286000" y="1295400"/>
            <a:ext cx="4648200" cy="4648200"/>
          </a:xfrm>
          <a:prstGeom prst="rect">
            <a:avLst/>
          </a:prstGeom>
          <a:noFill/>
          <a:ln w="9525">
            <a:noFill/>
            <a:miter lim="800000"/>
            <a:headEnd/>
            <a:tailEnd/>
          </a:ln>
        </p:spPr>
        <p:txBody>
          <a:bodyPr>
            <a:spAutoFit/>
          </a:bodyPr>
          <a:lstStyle/>
          <a:p>
            <a:r>
              <a:rPr lang="en-US" sz="4000" b="1"/>
              <a:t>Measurement:</a:t>
            </a:r>
          </a:p>
          <a:p>
            <a:endParaRPr lang="en-US" sz="4000"/>
          </a:p>
          <a:p>
            <a:r>
              <a:rPr lang="en-US" sz="4000"/>
              <a:t>Assignment of numbers to objects or processes</a:t>
            </a:r>
          </a:p>
          <a:p>
            <a:endParaRPr lang="en-US" sz="4000"/>
          </a:p>
          <a:p>
            <a:r>
              <a:rPr lang="en-US" sz="2000"/>
              <a:t>Theory of measurement?</a:t>
            </a:r>
          </a:p>
          <a:p>
            <a:endParaRPr lang="en-US"/>
          </a:p>
          <a:p>
            <a:endParaRPr lang="en-IN"/>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cstate="print"/>
          <a:srcRect/>
          <a:stretch>
            <a:fillRect/>
          </a:stretch>
        </p:blipFill>
        <p:spPr bwMode="auto">
          <a:xfrm>
            <a:off x="914400" y="1676400"/>
            <a:ext cx="7737475" cy="2959100"/>
          </a:xfrm>
          <a:prstGeom prst="rect">
            <a:avLst/>
          </a:prstGeom>
          <a:noFill/>
          <a:ln w="9525">
            <a:noFill/>
            <a:miter lim="800000"/>
            <a:headEnd/>
            <a:tailEnd/>
          </a:ln>
        </p:spPr>
      </p:pic>
      <p:pic>
        <p:nvPicPr>
          <p:cNvPr id="10243" name="Picture 3"/>
          <p:cNvPicPr>
            <a:picLocks noChangeAspect="1" noChangeArrowheads="1"/>
          </p:cNvPicPr>
          <p:nvPr/>
        </p:nvPicPr>
        <p:blipFill>
          <a:blip r:embed="rId3" cstate="print"/>
          <a:srcRect/>
          <a:stretch>
            <a:fillRect/>
          </a:stretch>
        </p:blipFill>
        <p:spPr bwMode="auto">
          <a:xfrm>
            <a:off x="1447800" y="4724400"/>
            <a:ext cx="6734175" cy="1000125"/>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p:cNvSpPr>
            <a:spLocks noChangeArrowheads="1"/>
          </p:cNvSpPr>
          <p:nvPr/>
        </p:nvSpPr>
        <p:spPr bwMode="auto">
          <a:xfrm>
            <a:off x="533400" y="1752600"/>
            <a:ext cx="4572000" cy="2924175"/>
          </a:xfrm>
          <a:prstGeom prst="rect">
            <a:avLst/>
          </a:prstGeom>
          <a:noFill/>
          <a:ln w="9525">
            <a:noFill/>
            <a:miter lim="800000"/>
            <a:headEnd/>
            <a:tailEnd/>
          </a:ln>
        </p:spPr>
        <p:txBody>
          <a:bodyPr>
            <a:spAutoFit/>
          </a:bodyPr>
          <a:lstStyle/>
          <a:p>
            <a:r>
              <a:rPr lang="en-IN" sz="4000"/>
              <a:t>“Life is not about quantity. It is about quality.” </a:t>
            </a:r>
          </a:p>
          <a:p>
            <a:endParaRPr lang="en-IN" sz="4000"/>
          </a:p>
          <a:p>
            <a:r>
              <a:rPr lang="en-IN" sz="2400"/>
              <a:t>Socrates said over 30 years ago</a:t>
            </a:r>
          </a:p>
        </p:txBody>
      </p:sp>
      <p:pic>
        <p:nvPicPr>
          <p:cNvPr id="11267" name="Picture 2" descr="C:\Users\Director\Desktop\Socrates_856573e.jpg"/>
          <p:cNvPicPr>
            <a:picLocks noChangeAspect="1" noChangeArrowheads="1"/>
          </p:cNvPicPr>
          <p:nvPr/>
        </p:nvPicPr>
        <p:blipFill>
          <a:blip r:embed="rId2" cstate="print"/>
          <a:srcRect/>
          <a:stretch>
            <a:fillRect/>
          </a:stretch>
        </p:blipFill>
        <p:spPr bwMode="auto">
          <a:xfrm>
            <a:off x="5638800" y="914400"/>
            <a:ext cx="3028950" cy="4543425"/>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Default Design">
  <a:themeElements>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9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9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1110</TotalTime>
  <Words>2115</Words>
  <Application>Microsoft Office PowerPoint</Application>
  <PresentationFormat>On-screen Show (4:3)</PresentationFormat>
  <Paragraphs>879</Paragraphs>
  <Slides>39</Slides>
  <Notes>16</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39</vt:i4>
      </vt:variant>
    </vt:vector>
  </HeadingPairs>
  <TitlesOfParts>
    <vt:vector size="45" baseType="lpstr">
      <vt:lpstr>Arial</vt:lpstr>
      <vt:lpstr>Times New Roman</vt:lpstr>
      <vt:lpstr>宋体</vt:lpstr>
      <vt:lpstr>Calibri</vt:lpstr>
      <vt:lpstr>Default Design</vt:lpstr>
      <vt:lpstr>Microsoft Excel Chart</vt:lpstr>
      <vt:lpstr> Quality in Scientific Research  </vt:lpstr>
      <vt:lpstr>Science as a source of progress</vt:lpstr>
      <vt:lpstr>GERD?</vt:lpstr>
      <vt:lpstr>FTERs?</vt:lpstr>
      <vt:lpstr>Slide 5</vt:lpstr>
      <vt:lpstr>Slide 6</vt:lpstr>
      <vt:lpstr>Slide 7</vt:lpstr>
      <vt:lpstr>Slide 8</vt:lpstr>
      <vt:lpstr>Slide 9</vt:lpstr>
      <vt:lpstr>Slide 10</vt:lpstr>
      <vt:lpstr>Slide 11</vt:lpstr>
      <vt:lpstr>Slide 12</vt:lpstr>
      <vt:lpstr>Slide 13</vt:lpstr>
      <vt:lpstr>  The assessment of Indian science  </vt:lpstr>
      <vt:lpstr>Slide 15</vt:lpstr>
      <vt:lpstr>Slide 16</vt:lpstr>
      <vt:lpstr>R&amp;D Personnel</vt:lpstr>
      <vt:lpstr>Slide 18</vt:lpstr>
      <vt:lpstr>Slide 19</vt:lpstr>
      <vt:lpstr>Slide 20</vt:lpstr>
      <vt:lpstr>Slide 21</vt:lpstr>
      <vt:lpstr>Slide 22</vt:lpstr>
      <vt:lpstr>Slide 23</vt:lpstr>
      <vt:lpstr>Slide 24</vt:lpstr>
      <vt:lpstr>Slide 25</vt:lpstr>
      <vt:lpstr>  The assessment of Indian universities </vt:lpstr>
      <vt:lpstr>Slide 27</vt:lpstr>
      <vt:lpstr>Higher Education in Europe</vt:lpstr>
      <vt:lpstr>India, Kerala and Scandinavia</vt:lpstr>
      <vt:lpstr>Slide 30</vt:lpstr>
      <vt:lpstr>Slide 31</vt:lpstr>
      <vt:lpstr>Slide 32</vt:lpstr>
      <vt:lpstr>Slide 33</vt:lpstr>
      <vt:lpstr>Slide 34</vt:lpstr>
      <vt:lpstr>Slide 35</vt:lpstr>
      <vt:lpstr>Slide 36</vt:lpstr>
      <vt:lpstr>Slide 37</vt:lpstr>
      <vt:lpstr>Slide 38</vt:lpstr>
      <vt:lpstr>Slide 39</vt:lpstr>
    </vt:vector>
  </TitlesOfParts>
  <Company>CMMACS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Soft Mathematical Model for Brain Drain</dc:title>
  <dc:creator>G Prathap</dc:creator>
  <cp:lastModifiedBy>DCA119</cp:lastModifiedBy>
  <cp:revision>209</cp:revision>
  <dcterms:created xsi:type="dcterms:W3CDTF">2003-07-01T04:20:25Z</dcterms:created>
  <dcterms:modified xsi:type="dcterms:W3CDTF">2016-10-05T09:53:04Z</dcterms:modified>
</cp:coreProperties>
</file>